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5" r:id="rId2"/>
    <p:sldId id="306" r:id="rId3"/>
    <p:sldId id="337" r:id="rId4"/>
    <p:sldId id="330" r:id="rId5"/>
    <p:sldId id="332" r:id="rId6"/>
    <p:sldId id="323" r:id="rId7"/>
    <p:sldId id="333" r:id="rId8"/>
    <p:sldId id="334" r:id="rId9"/>
    <p:sldId id="335" r:id="rId10"/>
    <p:sldId id="338" r:id="rId11"/>
    <p:sldId id="307" r:id="rId12"/>
    <p:sldId id="321" r:id="rId13"/>
    <p:sldId id="308" r:id="rId14"/>
    <p:sldId id="316" r:id="rId15"/>
    <p:sldId id="317" r:id="rId16"/>
    <p:sldId id="318" r:id="rId17"/>
    <p:sldId id="32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39" autoAdjust="0"/>
    <p:restoredTop sz="94272" autoAdjust="0"/>
  </p:normalViewPr>
  <p:slideViewPr>
    <p:cSldViewPr>
      <p:cViewPr>
        <p:scale>
          <a:sx n="99" d="100"/>
          <a:sy n="99" d="100"/>
        </p:scale>
        <p:origin x="-1176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50F88-59D9-428D-A825-886A3FF7AEB9}" type="datetimeFigureOut">
              <a:rPr lang="en-US" smtClean="0"/>
              <a:t>5/24/16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45F0E-3863-45E0-A9BA-A844DB2D2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26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1CE350-BA7C-9949-8AB3-161309E0A010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Asked to explain the structure of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the Permafrost Action Team in relation to SEARCH and the Permafrost Carbon Network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013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45F0E-3863-45E0-A9BA-A844DB2D23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71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45F0E-3863-45E0-A9BA-A844DB2D23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06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3C03-DF6B-4EF4-9990-703940C57ED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3E0CC-050C-43CD-AEEF-EC2E742CF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9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3C03-DF6B-4EF4-9990-703940C57ED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3E0CC-050C-43CD-AEEF-EC2E742CF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99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3C03-DF6B-4EF4-9990-703940C57ED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3E0CC-050C-43CD-AEEF-EC2E742CF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66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3C03-DF6B-4EF4-9990-703940C57ED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3E0CC-050C-43CD-AEEF-EC2E742CF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4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3C03-DF6B-4EF4-9990-703940C57ED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3E0CC-050C-43CD-AEEF-EC2E742CF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94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3C03-DF6B-4EF4-9990-703940C57ED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3E0CC-050C-43CD-AEEF-EC2E742CF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91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3C03-DF6B-4EF4-9990-703940C57ED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3E0CC-050C-43CD-AEEF-EC2E742CF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2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3C03-DF6B-4EF4-9990-703940C57ED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3E0CC-050C-43CD-AEEF-EC2E742CF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74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3C03-DF6B-4EF4-9990-703940C57ED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3E0CC-050C-43CD-AEEF-EC2E742CF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83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3C03-DF6B-4EF4-9990-703940C57ED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3E0CC-050C-43CD-AEEF-EC2E742CF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99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3C03-DF6B-4EF4-9990-703940C57ED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3E0CC-050C-43CD-AEEF-EC2E742CF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01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73C03-DF6B-4EF4-9990-703940C57ED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3E0CC-050C-43CD-AEEF-EC2E742CF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9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whitehouse.gov/2015-alaska-trip?sid=123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jpeg"/><Relationship Id="rId12" Type="http://schemas.openxmlformats.org/officeDocument/2006/relationships/image" Target="../media/image26.jpeg"/><Relationship Id="rId13" Type="http://schemas.openxmlformats.org/officeDocument/2006/relationships/image" Target="../media/image27.jpeg"/><Relationship Id="rId14" Type="http://schemas.openxmlformats.org/officeDocument/2006/relationships/image" Target="../media/image28.jpeg"/><Relationship Id="rId15" Type="http://schemas.openxmlformats.org/officeDocument/2006/relationships/image" Target="../media/image29.jpeg"/><Relationship Id="rId16" Type="http://schemas.openxmlformats.org/officeDocument/2006/relationships/image" Target="../media/image30.jpeg"/><Relationship Id="rId17" Type="http://schemas.openxmlformats.org/officeDocument/2006/relationships/image" Target="../media/image31.jpeg"/><Relationship Id="rId18" Type="http://schemas.openxmlformats.org/officeDocument/2006/relationships/image" Target="../media/image32.jpeg"/><Relationship Id="rId19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9" Type="http://schemas.openxmlformats.org/officeDocument/2006/relationships/image" Target="../media/image23.jpeg"/><Relationship Id="rId10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558" t="15054" r="30930" b="-15054"/>
          <a:stretch/>
        </p:blipFill>
        <p:spPr>
          <a:xfrm>
            <a:off x="18676" y="190322"/>
            <a:ext cx="9144000" cy="767409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200" dirty="0" smtClean="0">
                <a:latin typeface="Calibri"/>
                <a:cs typeface="Calibri"/>
              </a:rPr>
              <a:t>Permafrost Action Team</a:t>
            </a:r>
          </a:p>
          <a:p>
            <a:pPr algn="ctr"/>
            <a:r>
              <a:rPr lang="en-US" sz="4200" dirty="0" smtClean="0">
                <a:latin typeface="Calibri"/>
                <a:cs typeface="Calibri"/>
              </a:rPr>
              <a:t>Activity Report</a:t>
            </a:r>
          </a:p>
          <a:p>
            <a:pPr algn="ctr"/>
            <a:endParaRPr lang="en-US" sz="4200" dirty="0">
              <a:latin typeface="Calibri"/>
              <a:cs typeface="Calibri"/>
            </a:endParaRPr>
          </a:p>
          <a:p>
            <a:pPr algn="ctr"/>
            <a:endParaRPr lang="en-US" sz="4200" dirty="0" smtClean="0">
              <a:latin typeface="Calibri"/>
              <a:cs typeface="Calibri"/>
            </a:endParaRPr>
          </a:p>
          <a:p>
            <a:pPr algn="ctr"/>
            <a:endParaRPr lang="en-US" sz="4200" dirty="0">
              <a:latin typeface="Calibri"/>
              <a:cs typeface="Calibri"/>
            </a:endParaRPr>
          </a:p>
          <a:p>
            <a:pPr algn="ctr"/>
            <a:endParaRPr lang="en-US" sz="4200" dirty="0">
              <a:latin typeface="Calibri"/>
              <a:cs typeface="Calibri"/>
            </a:endParaRPr>
          </a:p>
          <a:p>
            <a:pPr algn="ctr"/>
            <a:endParaRPr lang="en-US" sz="4200" dirty="0" smtClean="0">
              <a:latin typeface="Calibri"/>
              <a:cs typeface="Calibri"/>
            </a:endParaRPr>
          </a:p>
          <a:p>
            <a:pPr algn="ctr"/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Dr. Ted Schuur 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Dr. 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Christina </a:t>
            </a:r>
            <a:r>
              <a:rPr lang="en-US" sz="2800" dirty="0" err="1" smtClean="0">
                <a:solidFill>
                  <a:schemeClr val="bg1"/>
                </a:solidFill>
              </a:rPr>
              <a:t>Sch</a:t>
            </a:r>
            <a:r>
              <a:rPr lang="de-CH" sz="2800" dirty="0" smtClean="0">
                <a:solidFill>
                  <a:schemeClr val="bg1"/>
                </a:solidFill>
              </a:rPr>
              <a:t>ä</a:t>
            </a:r>
            <a:r>
              <a:rPr lang="en-US" sz="2800" dirty="0" smtClean="0">
                <a:solidFill>
                  <a:schemeClr val="bg1"/>
                </a:solidFill>
              </a:rPr>
              <a:t>del</a:t>
            </a: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Northern Arizona University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May 25, 2016</a:t>
            </a:r>
          </a:p>
        </p:txBody>
      </p:sp>
    </p:spTree>
    <p:extLst>
      <p:ext uri="{BB962C8B-B14F-4D97-AF65-F5344CB8AC3E}">
        <p14:creationId xmlns:p14="http://schemas.microsoft.com/office/powerpoint/2010/main" val="314033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76200"/>
            <a:ext cx="60471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Lead Meeting Potsdam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121" name="Picture 1" descr="http://www.permafrostcarbon.org/images/meetings/2016_Potsdam/Potsdam_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42754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1524000"/>
            <a:ext cx="2686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Working group lead/co-lead meeting of the Permafrost Carbon Network, </a:t>
            </a:r>
            <a:r>
              <a:rPr lang="en-US" b="1" dirty="0" smtClean="0">
                <a:solidFill>
                  <a:srgbClr val="C00000"/>
                </a:solidFill>
              </a:rPr>
              <a:t>June 18-19, 2016</a:t>
            </a:r>
            <a:endParaRPr lang="en-US" b="1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929831"/>
              </p:ext>
            </p:extLst>
          </p:nvPr>
        </p:nvGraphicFramePr>
        <p:xfrm>
          <a:off x="3263101" y="944078"/>
          <a:ext cx="5431408" cy="540258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2183347"/>
                <a:gridCol w="3248061"/>
              </a:tblGrid>
              <a:tr h="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Participant </a:t>
                      </a:r>
                      <a:r>
                        <a:rPr lang="en-US" sz="1800" dirty="0">
                          <a:effectLst/>
                        </a:rPr>
                        <a:t>List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i="1" dirty="0">
                          <a:effectLst/>
                        </a:rPr>
                        <a:t>Name</a:t>
                      </a:r>
                      <a:endParaRPr lang="en-US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i="1" dirty="0">
                          <a:effectLst/>
                        </a:rPr>
                        <a:t>Affiliation</a:t>
                      </a:r>
                      <a:endParaRPr lang="en-US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Abbott, Ben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Universit</a:t>
                      </a:r>
                      <a:r>
                        <a:rPr lang="de-CH" sz="1200">
                          <a:effectLst/>
                        </a:rPr>
                        <a:t>é</a:t>
                      </a:r>
                      <a:r>
                        <a:rPr lang="en-US" sz="1200">
                          <a:effectLst/>
                        </a:rPr>
                        <a:t> de Rennes, France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Andresen, Christian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CH" sz="1200">
                          <a:effectLst/>
                        </a:rPr>
                        <a:t>Los Alamos National Lab, USA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Epstein, Howard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CH" sz="1200">
                          <a:effectLst/>
                        </a:rPr>
                        <a:t>University of Virginia, USA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Frederick, Jennifer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Sandia National Lab, USA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Grosse, Guido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Alfred Wegener Institute, Germany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Hayes, Dan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University of Maine, USA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Hugelius, Gustaf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</a:rPr>
                        <a:t>Stockholm University, Sweden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Kuhry, Peter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Stockholm University, Sweden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Loranty, Mike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Colgate University, USA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McGuire, Dave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University of Alaska Fairbanks, USA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Miller, Chip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Jet Propulsion Laboratory, USA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Muster, Sina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Alfred Wegener Institute, Germany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O’Donnell, Jon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National Park Service, USA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Romanovsky, Vladimir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University of Alaska Fairbanks, USA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Sannel, Britta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Stockholm University, Sweden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Schädel, Christina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Northern Arizona University, USA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Schuur, Ted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Northern Arizona University, USA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Sj</a:t>
                      </a:r>
                      <a:r>
                        <a:rPr lang="de-CH" sz="1200">
                          <a:effectLst/>
                        </a:rPr>
                        <a:t>ö</a:t>
                      </a:r>
                      <a:r>
                        <a:rPr lang="en-US" sz="1200">
                          <a:effectLst/>
                        </a:rPr>
                        <a:t>berg, Ylva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Stockholm University, Sweden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Strauss, Jens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Alfred Wegener Institute, Germany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Treat, Claire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USGS, USA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Wilson, Cathy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Los Alamos Laboratory, USA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Yang, Yuanhe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</a:rPr>
                        <a:t>Chinese Academy of Sciences, China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8" marR="3832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02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5427" y="0"/>
            <a:ext cx="63988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Permafrost Action Team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732" y="964606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Network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Active Science and Action Steering Committee</a:t>
            </a:r>
            <a:r>
              <a:rPr lang="en-US" sz="2400" dirty="0" smtClean="0"/>
              <a:t>: </a:t>
            </a:r>
          </a:p>
          <a:p>
            <a:r>
              <a:rPr lang="en-US" sz="2400" dirty="0"/>
              <a:t>	</a:t>
            </a:r>
            <a:endParaRPr lang="en-US" sz="2400" dirty="0" smtClean="0"/>
          </a:p>
          <a:p>
            <a:pPr lvl="1"/>
            <a:r>
              <a:rPr lang="en-US" sz="2400" dirty="0" smtClean="0"/>
              <a:t>*Cathy Wilson (DOE Los Alamos National Lab, NGEE Arctic)</a:t>
            </a:r>
          </a:p>
          <a:p>
            <a:pPr lvl="1"/>
            <a:r>
              <a:rPr lang="en-US" sz="2400" dirty="0" smtClean="0"/>
              <a:t>*Erik </a:t>
            </a:r>
            <a:r>
              <a:rPr lang="en-US" sz="2400" dirty="0" err="1" smtClean="0"/>
              <a:t>Kasischke</a:t>
            </a:r>
            <a:r>
              <a:rPr lang="en-US" sz="2400" dirty="0" smtClean="0"/>
              <a:t> (NASA, </a:t>
            </a:r>
            <a:r>
              <a:rPr lang="en-US" sz="2400" dirty="0" err="1" smtClean="0"/>
              <a:t>ABoVE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*Dave McGuire (UAF/USGS, PCN)</a:t>
            </a:r>
          </a:p>
          <a:p>
            <a:pPr lvl="1"/>
            <a:r>
              <a:rPr lang="en-US" sz="2400" dirty="0" smtClean="0"/>
              <a:t>*Vladimir </a:t>
            </a:r>
            <a:r>
              <a:rPr lang="en-US" sz="2400" dirty="0" err="1" smtClean="0"/>
              <a:t>Romanovsky</a:t>
            </a:r>
            <a:r>
              <a:rPr lang="en-US" sz="2400" dirty="0" smtClean="0"/>
              <a:t> (UAF, GTN-P)</a:t>
            </a:r>
          </a:p>
          <a:p>
            <a:pPr lvl="1"/>
            <a:r>
              <a:rPr lang="en-US" sz="2400" dirty="0" smtClean="0"/>
              <a:t>*Kevin </a:t>
            </a:r>
            <a:r>
              <a:rPr lang="en-US" sz="2400" dirty="0" err="1" smtClean="0"/>
              <a:t>Bjella</a:t>
            </a:r>
            <a:r>
              <a:rPr lang="en-US" sz="2400" dirty="0" smtClean="0"/>
              <a:t> (CRREL)</a:t>
            </a:r>
          </a:p>
          <a:p>
            <a:pPr lvl="1"/>
            <a:r>
              <a:rPr lang="en-US" sz="2400" dirty="0" smtClean="0"/>
              <a:t>*Toni Lewkowicz (U Ottawa, IPA)</a:t>
            </a:r>
          </a:p>
          <a:p>
            <a:pPr lvl="1"/>
            <a:r>
              <a:rPr lang="en-US" sz="2400" dirty="0" smtClean="0"/>
              <a:t>*Merritt </a:t>
            </a:r>
            <a:r>
              <a:rPr lang="en-US" sz="2400" dirty="0" err="1" smtClean="0"/>
              <a:t>Turetsky</a:t>
            </a:r>
            <a:r>
              <a:rPr lang="en-US" sz="2400" dirty="0" smtClean="0"/>
              <a:t> (U Guelph, PCN)</a:t>
            </a:r>
          </a:p>
          <a:p>
            <a:pPr lvl="1"/>
            <a:r>
              <a:rPr lang="en-US" sz="2400" dirty="0" smtClean="0"/>
              <a:t>*Dave </a:t>
            </a:r>
            <a:r>
              <a:rPr lang="en-US" sz="2400" dirty="0" err="1" smtClean="0"/>
              <a:t>Schirokauer</a:t>
            </a:r>
            <a:r>
              <a:rPr lang="en-US" sz="2400" dirty="0" smtClean="0"/>
              <a:t> (Denali NPS)</a:t>
            </a:r>
          </a:p>
          <a:p>
            <a:pPr lvl="1"/>
            <a:r>
              <a:rPr lang="en-US" sz="2400" dirty="0"/>
              <a:t>*</a:t>
            </a:r>
            <a:r>
              <a:rPr lang="en-US" sz="2400" dirty="0" smtClean="0"/>
              <a:t>Michelle </a:t>
            </a:r>
            <a:r>
              <a:rPr lang="en-US" sz="2400" dirty="0" err="1" smtClean="0"/>
              <a:t>Walvoord</a:t>
            </a:r>
            <a:r>
              <a:rPr lang="en-US" sz="2400" dirty="0" smtClean="0"/>
              <a:t> (USGS Denver)</a:t>
            </a:r>
          </a:p>
          <a:p>
            <a:pPr lvl="1"/>
            <a:r>
              <a:rPr lang="en-US" sz="2400" dirty="0" smtClean="0"/>
              <a:t>*Scott Rupp (UAF, SNAP, Alaska Climate Center)</a:t>
            </a:r>
          </a:p>
          <a:p>
            <a:pPr lvl="1"/>
            <a:endParaRPr lang="en-US" sz="2400" dirty="0"/>
          </a:p>
          <a:p>
            <a:pPr marL="0" lvl="1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Quarterly conference calls in progress </a:t>
            </a:r>
            <a:r>
              <a:rPr lang="en-US" sz="2000" b="1" dirty="0" smtClean="0"/>
              <a:t>(started March 2016)</a:t>
            </a:r>
            <a:endParaRPr lang="en-US" sz="2000" dirty="0"/>
          </a:p>
          <a:p>
            <a:pPr lvl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765329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5427" y="0"/>
            <a:ext cx="63988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Permafrost Action Team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813911"/>
            <a:ext cx="86106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Science synthesis pitches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How does permafrost thaw, and in particular, thermokarst disturbance affect habitats for fish and wildlife species? </a:t>
            </a:r>
            <a:r>
              <a:rPr lang="en-US" sz="1600" dirty="0" smtClean="0"/>
              <a:t>(couple models of land cover change with occupancy models of fish and wildlife species)</a:t>
            </a:r>
            <a:endParaRPr lang="en-US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Improve our understanding of a potential hydrologic transition in response to permafrost thaw </a:t>
            </a:r>
            <a:r>
              <a:rPr lang="en-US" dirty="0" smtClean="0"/>
              <a:t>(Transition of surface water dominated to groundwater dominated hydrology resulting from permafrost thaw, using stream flow records)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What </a:t>
            </a:r>
            <a:r>
              <a:rPr lang="en-US" sz="2000" dirty="0"/>
              <a:t>technology, methods, or discovery is needed to advance standoff detection of the ground ice </a:t>
            </a:r>
            <a:r>
              <a:rPr lang="en-US" sz="2000" dirty="0" smtClean="0"/>
              <a:t>condition? </a:t>
            </a:r>
            <a:r>
              <a:rPr lang="en-US" sz="1600" dirty="0" smtClean="0"/>
              <a:t>(</a:t>
            </a:r>
            <a:r>
              <a:rPr lang="en-US" sz="1600" dirty="0"/>
              <a:t>Improve advanced standoff ground ice detection </a:t>
            </a:r>
            <a:r>
              <a:rPr lang="en-US" sz="1600" dirty="0" smtClean="0"/>
              <a:t>capabilities)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How </a:t>
            </a:r>
            <a:r>
              <a:rPr lang="en-US" sz="2000" dirty="0"/>
              <a:t>is carbon involved in the redox chemistry of key contaminants and how is coupled element cycles likely to respond to permafrost thaw in various </a:t>
            </a:r>
            <a:r>
              <a:rPr lang="en-US" sz="2000" dirty="0" smtClean="0"/>
              <a:t>environments? </a:t>
            </a:r>
            <a:r>
              <a:rPr lang="en-US" dirty="0" smtClean="0"/>
              <a:t>(</a:t>
            </a:r>
            <a:r>
              <a:rPr lang="en-US" dirty="0"/>
              <a:t>Review of coupled cycling of carbon and contaminants in permafrost </a:t>
            </a:r>
            <a:r>
              <a:rPr lang="en-US" dirty="0" smtClean="0"/>
              <a:t>soils)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 can we estimate the cumulative effect of northern infrastructure development and climate </a:t>
            </a:r>
            <a:r>
              <a:rPr lang="en-US" sz="2000" dirty="0" smtClean="0"/>
              <a:t>change?</a:t>
            </a:r>
          </a:p>
        </p:txBody>
      </p:sp>
    </p:spTree>
    <p:extLst>
      <p:ext uri="{BB962C8B-B14F-4D97-AF65-F5344CB8AC3E}">
        <p14:creationId xmlns:p14="http://schemas.microsoft.com/office/powerpoint/2010/main" val="224347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5427" y="0"/>
            <a:ext cx="63988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Permafrost Action Team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2830" y="990600"/>
            <a:ext cx="914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Network Development</a:t>
            </a:r>
          </a:p>
          <a:p>
            <a:endParaRPr lang="en-US" sz="3600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Synthesis Postdoctoral </a:t>
            </a:r>
            <a:r>
              <a:rPr lang="en-US" sz="2400" b="1" dirty="0" smtClean="0"/>
              <a:t>Researcher </a:t>
            </a:r>
          </a:p>
          <a:p>
            <a:r>
              <a:rPr lang="en-US" sz="2400" b="1" dirty="0"/>
              <a:t>	</a:t>
            </a:r>
            <a:r>
              <a:rPr lang="en-US" sz="2400" dirty="0" smtClean="0"/>
              <a:t>Funded </a:t>
            </a:r>
            <a:r>
              <a:rPr lang="en-US" sz="2400" dirty="0"/>
              <a:t>by USGS Climate Science Center for 2 years (Steve </a:t>
            </a:r>
            <a:r>
              <a:rPr lang="en-US" sz="2400" dirty="0" smtClean="0"/>
              <a:t>Gray</a:t>
            </a:r>
            <a:r>
              <a:rPr lang="en-US" sz="2400" dirty="0"/>
              <a:t>). 	</a:t>
            </a:r>
            <a:endParaRPr lang="en-US" sz="2400" dirty="0" smtClean="0"/>
          </a:p>
          <a:p>
            <a:r>
              <a:rPr lang="en-US" sz="2400" dirty="0" smtClean="0"/>
              <a:t>	Based </a:t>
            </a:r>
            <a:r>
              <a:rPr lang="en-US" sz="2400" dirty="0"/>
              <a:t>at UA Fairbanks / </a:t>
            </a:r>
            <a:r>
              <a:rPr lang="en-US" sz="2400" dirty="0" smtClean="0"/>
              <a:t>IARC.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Focused </a:t>
            </a:r>
            <a:r>
              <a:rPr lang="en-US" sz="2400" dirty="0"/>
              <a:t>on Permafrost Impacts </a:t>
            </a:r>
            <a:r>
              <a:rPr lang="en-US" sz="2400" dirty="0" smtClean="0"/>
              <a:t>on: </a:t>
            </a:r>
          </a:p>
          <a:p>
            <a:pPr marL="914400"/>
            <a:r>
              <a:rPr lang="en-US" sz="2400" b="1" dirty="0" smtClean="0"/>
              <a:t>Theme </a:t>
            </a:r>
            <a:r>
              <a:rPr lang="en-US" sz="2400" b="1" dirty="0"/>
              <a:t>2</a:t>
            </a:r>
            <a:r>
              <a:rPr lang="en-US" sz="2400" dirty="0"/>
              <a:t> Infrastructure, or 	</a:t>
            </a:r>
            <a:endParaRPr lang="en-US" sz="2400" dirty="0" smtClean="0"/>
          </a:p>
          <a:p>
            <a:pPr marL="914400"/>
            <a:r>
              <a:rPr lang="en-US" sz="2400" b="1" dirty="0" smtClean="0"/>
              <a:t>Theme </a:t>
            </a:r>
            <a:r>
              <a:rPr lang="en-US" sz="2400" b="1" dirty="0"/>
              <a:t>3</a:t>
            </a:r>
            <a:r>
              <a:rPr lang="en-US" sz="2400" dirty="0"/>
              <a:t> Fish/Wildlife/Ecosystem Services. </a:t>
            </a:r>
            <a:endParaRPr lang="en-US" sz="2400" dirty="0" smtClean="0"/>
          </a:p>
          <a:p>
            <a:pPr marL="914400"/>
            <a:r>
              <a:rPr lang="en-US" sz="2400" dirty="0" smtClean="0"/>
              <a:t>Works </a:t>
            </a:r>
            <a:r>
              <a:rPr lang="en-US" sz="2400" dirty="0"/>
              <a:t>with McGuire, Schuur, </a:t>
            </a:r>
            <a:r>
              <a:rPr lang="en-US" sz="2400" dirty="0" err="1"/>
              <a:t>Eicken</a:t>
            </a:r>
            <a:r>
              <a:rPr lang="en-US" sz="2400" dirty="0"/>
              <a:t>, others </a:t>
            </a:r>
            <a:r>
              <a:rPr lang="en-US" sz="2400" dirty="0" smtClean="0"/>
              <a:t>TBD</a:t>
            </a:r>
          </a:p>
          <a:p>
            <a:endParaRPr lang="en-US" sz="2400" dirty="0"/>
          </a:p>
          <a:p>
            <a:r>
              <a:rPr lang="en-US" sz="2400" dirty="0"/>
              <a:t>Application review starts June 30 and position will </a:t>
            </a:r>
            <a:endParaRPr lang="en-US" sz="2400" dirty="0" smtClean="0"/>
          </a:p>
          <a:p>
            <a:r>
              <a:rPr lang="en-US" sz="2400" dirty="0" smtClean="0"/>
              <a:t>remain </a:t>
            </a:r>
            <a:r>
              <a:rPr lang="en-US" sz="2400" dirty="0"/>
              <a:t>open until filled.</a:t>
            </a:r>
          </a:p>
        </p:txBody>
      </p:sp>
      <p:pic>
        <p:nvPicPr>
          <p:cNvPr id="3" name="Picture 2" descr="2000px-US-DeptOfTheInterior-Seal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08" y="4649808"/>
            <a:ext cx="2208192" cy="22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9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4662" y="-98286"/>
            <a:ext cx="6015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Network: Synthesis Science</a:t>
            </a:r>
            <a:endParaRPr lang="en-US" sz="4000" b="1" dirty="0"/>
          </a:p>
        </p:txBody>
      </p:sp>
      <p:sp>
        <p:nvSpPr>
          <p:cNvPr id="9" name="AutoShape 4" descr="data:image/png;base64,iVBORw0KGgoAAAANSUhEUgAAAXAAAACJCAMAAAACLZNoAAAAflBMVEX///8AAADf39/8/Pzt7e1MTEzS0tJAQECysrKLi4v29vbm5uY1NTWAgIDq6uqgoKCnp6eYmJjExMRkZGTKyspXV1fX19eQkJC8vLwqKipRUVHh4eFFRUVqamobGxtdXV0UFBR3d3e2trYiIiIvLy+FhYV6enoQEBA5OTlwcHCWpppWAAAZAElEQVR4nO1d6ZaquhIGQUVQQZpGbEccWn3/F7xkggyVAXT36btW1599jp2E5KNSc4LnSbScZKvFx+fxuF+s02oUyn+HKEiKdL0fzy+Xy+NzkRZLl04mWk5eHUEeL519TC93v6H75XG8raJJEnd/D7TLDKocpgroEpQjDWkQCfLnxpdoc8wmgWEtQbEaH+ROj5XTi9KS729f6s9TeN4ri8J0f+yzPERrS643bfcM7Ov7n1Djs6bxCYQjWdA/j29pXiLKszV5A8cMfkVhdtQ8wn++wObNvOvhvXmKsy/dBBkW433TZKUf4gPuF4ONb3DjEdB0+cR/OtyU3Tw619eG01MZwTjbGZeS9gBGpEfT+7UtQqh8WtBuyQD4BOzwhBsnYOMx0JLsnMNZIz3CqGHlccXPY88PeRov0uxcVVG6mLY/frgCI1GOOq8Hdu6o/HSF2wj4COyg4aYYbKwKrODT9thmrKqBuKD/Ez264e6LSpC48YRtrC8zIjoa41HhPetMiUYU9Aa8fB3wmdIMC+oTJGkECs4lbp52Y11mYK/ogv86SBLTPZwN6dvOdNYH7p8GPMBSYO4oNYNVN9Iu1xkwwRo3qDR/NhHVw5cBXRlNYLvktwBe4/U5bmHOTPo0WsuEUU0WJUyt3hnysgj1ZO83Au6dHAAnyCROS8kv7SiPwtI2OQAv1041e8C0d1dC4dTvTe9Smk6AYx0VuSwl4Yxao4IltEXt+uq+sHvEMHez6A/3zwKOt8zOZSnrboirVcGytfc17zhxcOzZFVPqD6GfBLxGPzkw06STJjqzX6HGd730k+KC1hng3y/8QfSDgAdI0s7tK7k5PE2h+N6Z7m4kMOh3r66I9v4w+kHA8XhWm7fk2NvP3QFIITfLROJM+yoAc6zhdwCOzTzb3hX4rhM/gVVcxD3t6cgZB4CC8VC8fxJwpKQOloUIIcFWXYa3y8EqZet+bDqXptpLAfSInfwzwC9QYwFwZOntjeso73xnZq/H3/h/zxYQ8l7WXS5PtY9/3yt48t8BvjH0xiTu8pH8q8Xsix1NfEKKy+KgzRn1dy//G8AR+5ogEddBuZUXMpYg7LWHswmEnp0VdKT27UE/CDj6wWC5iQkT2lAML8yNQvq7R8gQEMKu/j0c8XCmHwZcK2XDh9CRStRKGu9iisOkzl4SCQXIVDp1DZS0aj/6JYAn4jKoHwJsXoOjH7knfsCEmFmhG7tKNF+kVVEUeZTOvmVl8cMyXAO4tE1pZg5MY+stkcI5JALnA53CmPKeU2lfSRZmmHPJwJ8EHLWANZOswoio1ignrXKbOAOuyXg7eKrBHe7K6JTCyZVkxfD5QcCRNwxaKXKYkyhMxVK2IT5yleFwssR3cZwsFmFqcJ/yx3sBB1NNAuBPTW8ZWdLJYAxoEJ+4Ar7SDWz175dGuGvLC6tOPws4CnIDiknm7yv+NTYZA7BxWThGrwL9wLauRo1pN+Tj/Y8CjmTyRumnuCDEOjMnr0DNeXYM5upKynyrqwpak5QeTpnxs8lffjfgWEjI01IessA/27xnyDpMHZ1FQ57d4vzU+p7OBpLBroUB120JcBkLvgXOIUq8mchan1TlwEVffDOgnnDt5roYDTtjDkOrbF1teAu9G3AcERV3lCqpsYsZgLFegTaqPXB0C8/KcVmBjBVc+iTm0FI7kd4OOAqzPoRfHnIHkkOoTZhQUssWLyeXVVlS7aZNosyW0dAyC4neDjiuaeZlgRpXxkFvq0ABxkYb3skqtOQODPEvGA9E76i/1T5AB/jVDkos9VcdvgM31HSWjxoZEW+LFE7YSuq7dMohWGN9evDWui79ktd66gc4uN8kLkSZwC7QDxTxY8iwqPwWUmpBUQOjiwo4MgW2WrIma/QxdZ1EkbfaYOoHOKiLpLmseJig4RF7oX3wqcaR4kh1hQRurF10piZsxZNuFK2X2b+oUUPvBxw7DvTICuRKYiG8UPKLbEWVzGOC4ry7mMK1HXCdYNKZk6KzNBleGPoPACeale58INqFHJel6iOnfkYxjyR7kTMyE5eMpsGSbklXWKDxxST7dOLXg48c/QPAsXj+0C4A/VwDOij1T5Tv5PL3ToxHLraCVu/xpOFRTemPpLqRhfWYutJDcJj+AeBLDiVVJh7xQyFGLe/+gfL9VoiydMdFvhyqRF0YXGtVa1pLIt/NpG1JmPQ/AJycOaArUqoh0dA36BxWIzAaWfJJDRchusps79AlcuVY7wqGxkK4rexj9gRcWO2/AJzEvgk2Cr8hWZJojASsb6nInvABGMr4le8gOh3zv6CjrkFS3o+vAA4HI18DnDqkRG/KhrjRjsZGwoV43kJFHFFanw7n2JwLSqCJaBJQcgXeK4DDNusrjo/HgtFXgpLkQZqTuMRloUy+lp4Ru4Rmnc8/QcXLmii63OznAAeVuAo4TbcQ0SvZ4mYzg05nR1pxu6PEcBj7YtImSVUC5Bqcl1MU7K8DnE2cDCNKLYtdx/JbxGzsgiIoAFk4xDPAEmP4LQCLhDP9Srzs/YDrYg2ugDNtT6xdYb2WupB2LcQm37aq062GE4Ti5tXgKlV3HT5hoiTMfh/grfglxhevOG0JG2kOy9bttPQjBN5GsdXYYuo7rMF2ylb4hYC3SXOCL4e4LQzRRfpI1Dpm0QGX82sgsCiuA0qaq9L/G0Tj/wHwzv2QjUNblUMqD7xkUsXBq6+h+eWe7qoXxeiBZfj/g0jh/A/C423Sy3IeRYBmIUzRHpIGHUWS0AOXqQQK4NjV71eayODqAp3EttgyA9lyZERIR66E9VlZHGRQMgYc0ZIVChwWUAIRvw7wA8K4q70nYjumCs1SbCCmx8imj8yzYgSHrWLDOuW5wG6qsil/G+A5Nri4kanWofxjtlOkhDuxIulWt2R7QLeFYQrfpiXFZjRuk/zc3wb4mCyS28V7YvKWOBZjDrFKORdacUHCteZYIVxOyCQYXDkhqXANkjKL/DLAE6b9ubDGg/o7mFWNBp4sRgnIJK5uPmgPBkK6dDZYai0xryalKSfkfhngK+bCCfOiJzC3Y197GnOERL/i7JFdT6Sr0YgHEe2cG1ghSpsGRuyd8fB+gIO39smAH1pVJFhZe8pM54MG8QCvXon2PblHw4kLOi64ko6DNckFcRB4G8hBgJ8DHKxoUrL2HZzi/Cl/oluuIKnyROgAsBAWJ06kIRID1j7zc4MrjcR3r6kNlzyk3wV4ytnLUnqDVaLEM/+iGNUrbMwAfLrmsNBXusMGBp86gGES6yA1+TlJpjQjrbaBShqzUgAcVhOvAP7Fh49lRXajWzxcyVmUlX9HGxdgQ1rfj1+eGv5gBKoX0SCC6/+FmK+Od0XzsbhqfDAHwGHJ9gLgsWhqKQCuQWM62BNbAPJd2KbHYS1dhg4uJxSVLJzPEa7Z1Qh6SQQudQ7BYMB1ESYHwHNJ4Klq6FsFDRnfOOYBbOn25WPu08kUsJxQMiM1534EK1t3J43bpSH/BeBrKeQBZal3Ka/8YnIRKn5Pankux4ComcZrgnPhsmqG8wtC8bLu8JvblQpvBxwMK4uA7+RMAVyut3mm+aQsJ9WavsQPuC1fZIbZHy6UqMGHWM8aqc209eFOFzG+HXC74xOrJ4+0JybVVaspdx5fbFGBJrzGQxwtBQo1KlHgXrAE3je7AP8l4Ftg87ncjYa9Z9UmFKMYV/lpjDTHvF2JF9DaykSX44oOgHvguXId4Pa6lAKqBLbf1kXmpChYyeFAYECXjBlOwToRP2V9cbnD8TkXwEFnFvwigacpIxMMhxRKMATGQ2WIsEBRZI+c5cURP+dyEncSAt76u/PsdXYugMPjw+PBb19gwxloKYeW+xmwvawIYsUEhA6BevbbH+zE2+v6I54bq23oAjhsKsH+BRwfEtruYXVuPgVCJJj86oF4CxJpanGD4Zi3Iwm1VfpiuYMtyecCODxb2OwEg4V3wbuYajae6QT7GJwIFN9C7o2qXzQhvj7EbxtDOejdIsddANecIYV2D+w+i5V3G12qV38A8oCfJe8B8JUjrank0HVfu+lDQnTK9ALNpxZdANdEDyDrCxb3IieetLl1LY+TLSEZQPAWi5Tpez3qZU3Ex9KMb/DL5AG5AK47magmVzRXO4um212vyzVynKgAqeZJY/QihSYHDHvUyxpIKF42Xyty63usVgK81owrlyXpPAJR+NwNN/0qt0ogUmrhEOk2LgL3LqVfhl/Jq12G7SRzrRHlGukvAa41g4RdHeo+2iWZ7CfTEYdQ9ZtJa8nn1tbdY26Wj/C9hwQb1HoP6n2Rb/lXFCdlpL3cXQLccOprxcAb6X1niRk3xlMKgaQGNkQgSha43hQAALd9HM2ZhGF1ERWeTvPx58fx62v3mG+MnoCsdUx78rLbL+ovk9oO5cHMl3gJcetPwiSBMP7G4NDh3Sgg8+KdpRwJ9r3ephpAMuAv3WsrH3Oqbfe4cKqAvppA0FHG7shWF4Mpr1w6LdJVedK7SAbc7SSphmRjZmWtnGfvd8fklSAUzFXgSEwKKQiHewycSZSF9fsGVgxZuAzdiQ5yLVRlv1EdS4FDG9cW8LYcU1Oug69fwEEmKZk04HtJGlIAf4FNFHt56/Axkfj40QIb8xpkZ4lVoK+cCMbTOxlcVtbxWxwqTIqlPJjFZZuYKMAeX2mIebfLmjfEJiAvxAZ+ZkdDUtBg+XIQktFGRnywFAcclGefj4lsuQD73f5xB2yccq61rqhhU05MVOiO40v2kflO1D50klcy0FCBPqmATGXX+7h4n2vhcOcOasdf+6nzDqwHljVJPzkQuX3x3vaWVGfQ+Wu/AkFePMoGON5gyVmIB5dvl2BTjds+uo1p/7SGjndlYZi8IfLbLA5yvrXX9RkIPquK8l0uCdeEMwOcPmlHEjvcttcxuMPTa8ee8eCPVXV0BHVa3F9DaG7/w3xn+x6PUGN1dLvPaCE9VCfBXSSazkFVW75YEKAPxJlSMiBpT47glK4F8aoLVswdbwQkAp8DU2ei2A4mYtL0Bab9Wvj3S89MPaMS0jd4J1nWimEMpukAbNVl8Tf2vcBPj5NiWhvc6aOCmpAAdDNTPEzBIToZj2z0Q1zYt8vNdLWes9u1SeRno+Hc5arT/Rvnz06RKCwvxXTxYjerVOd6gMq7sJZ5aGZisbxG7lbQSUg0xX4Wh6G3Yo4+jfyMVe7dZpxnOafvP1tYr9skI/KeiX6nO93orpNHmoqcIXbzzK5LYldbRSpIn314/sfXxdsxBdFW5uyzckneQrydpDU/xrNlptHOv69MmG9JwSfPuqYovnWdnsEO1mmUrKenD9fBK+T2yTc5cb4pgnsjukfn1ivhOeK0uV43kkE7F7/Msm1sgdMth+e4rXGXhxDqMNQrOt2/rIVP/73Oyj2ZN8+cr04tHcSVLCmCexkcHpujV3RmVWLIxNzXak6H3PS7W1QSp49SukxR2htvwHdYpiHqZYjobB35sd/3xSOLRb5Q+RBxeHJZemeePSawIXDMtFnmyZq4GZ+LdZplWTr7ZiLuS3rHZhvW4cbremj3cmYJ2+4H3Et71nPnARRNSIbHRSPDRTYMz3t+5x6mdTaybLW4SD+k3X75iNQTb98LA9lPKwSZgVKL9A2jWpPyfMyKgbcwJ+kY4PPNQjNe7Ed5YzcslHREM7vRpIqiqJqMEue5NH2idD27zdZpVTqdPPhxWk6y25E36q7PVTH4AmBMcRnNnlMK++ZzsSoMS08O49V6On/Trf3/RxRuy7Lc/hfr5j3NP/qjP/qjP/qjP/qjP/qjP/qjP/rVNMnzyumbnS6UVHn+rq+4GamZdUODv6e1vPp3l4+u6WhUpetVNhnkcqPUnduX18Kp9Tw4ygu0IdQAYULnVDT/CYVNRwf/MiR8RCJ+g5392ne8vgGi8NbeOT7kG6/wWVCIUAWFpego4pvgLBXld5SQgXKB6HUP+FIqjVe73eoCEMrnPOzNQOJL6YdMwB1wlIi21GSIgB86wFGkHwq8o8i4w7dcZGJVPv17Eir9wR+wFLLDQ8ZwBxyxlSXd0BtwdE55gAZphpui1NhgORyMetQ880T4e5+Hcbw9H4cIcXfAHWbZG3AvtuVoIEJFaDUq1SQJ9CBJUMi4SDP87iZZxnFeEWU0eRxvk23sBedV6IVJkrBw/jLPMprpLKs0PdOXiJoEXlBlZz7uH8KMHedZxP24bMapaDf01GaJRRZRjUMAD/KsismfE3JAMG4eiFp6kyglg/GzDKVZUi61Ad5AkzTQlBGDZJksE8YmRfMgpgZJu9E5AyuD0WPOaHOQQiZUq3obUS22xFlqVmdB6ymwVYAqTaIS69q6lWQFTWtWXsCq/OZ4XUiAjgg/c/y4hvCOaYqfctSIpqVJSSOaQUGKXK5bBvjszDrgaeNaLqTONs2EqEYuidIkK5zQRGfUfSlxU7oAjobfk+Orhy17Ss1DQ7LniJGuAUl9AqYImnOCy/eWrDUrMbjReglSmdgWO6D6G4T16o7XggTxsQUQUcxXoizpfFj3rvh246vlamGbCkvZe/Vb0LAMai+rS+jkWc6yIhfZIcMuOOAB2rsgYlJT8sVj00yMOwK5dQAcVQ886NPwJQ9oSZj9upqMmnY9sJ8UszEgc/z0KVOBZa4FnegmSxHPRORt45TepAWclrecsDHw4X/NVrhE7elJtwAxsRe2sI4KTOjVoFKAYzajUyWl4TV+V3dPOh849cSqwzl9PyPK6iG5ym99O6AKHAZ4xWaJ5lH7u9kKa+4PB8AFaFIO8Br9sJthXmmwCfjMulI8mZNOaCmYkTFvHkYUo5xwyYz8jq7JQ099sJLE+W2RMMBxxxP+xCzaAXi7FBRgDFSjFW9kTEK4PBIbDrSyKiNw1HTtN/qHkAKZ0lP+86UX4/1aUsDXXojZfkuunVoRw2tMbtfy6IQY4D57KvpxhPkPryV2BbwgpZPTDvARhQhzyymggEfeaMMmwFNNxl3SpRHc0IQ29PXU5P1nPt0Cn7ghfgip7aOAYwbnRFYwydbfdNSMAh+c/K66rWzR/24BR1IxobN4cF+B/8QIkmeUbHesCeA7htmESLUdaR6R7t9UU1LAK98X9EYwidYL+racAEecvaZAUsBXdHWEvwoC+IKyjXy7NhZji/V6jeTDmQGO1vRFRyfcgpntOp/PHyc86Ig1awF/+rxE5r7cmxDApww4JsRHPnuHHYdjDkZP8ZGY7B6SkqmjFZw8NtC+MwvxgYuK8s3So++ZaMfPggN84QsOZ3eQZuIIODICKhHwL585nGQVGPCKrVCqxxDKnj90gH9JBcc5k5Ic4Kh9W6HMn5vUAR6wR3pBzHQI/5B7PGErJEuMOcCfpG9rhx/oGjFvj8iM2tNB+w7wD5+LIfD1sDLgLWoe+TJpxAGei4BP25X7GLO2awIALl6sYgBcqIWbAIB/+twBLcyz6TY0AU50O50PAPghKFvAIxnwvS9wuHeia0RYPDOGVViTodIWcNSvDfxgWbIaxRDgWCCTqeJVFHrAd30ARxJl+tEQVju5HnA09TQOMS09APBb9wt58oT+qwUcq8BpIANehpRIlOfMXuCDF4rIOpsBgCPVc6r9VnTGGeL9XQv4is6onWXezVYEvG7/r6K46QBHk8OlyHhHVUbA8U/YiMcb/KkHHF9i3XVWAcca44v78lFI42JawMlxlwsODFPA0Sq5+Nuc4EyWOqOAIy2aUYxUwKkFijkOTwbJpUPAACcWBpk423/shkURcIwqmis+5Lzz9IBX7MVhnouNgKOJ0zuRP8jEdICT3f59PkeLeQwBTuC7P9fPXYDf3n6Ub+j71ABOFchl/IUrcTP6y2Z9Pmd7Zhn7xyKf06cRU3+fYcP84EGAU2MZm0vXfVWWNZk/MwuJIn2u62mMl3Qs8wcIOIlaT2siSwsD4NjN8rMJthNunhFwBACtiT+Tx2oB567wm4CAd/fExMLd5aUWcOlaQGSxcDpF+ujB2ZMOk0xAwIl2P3DYk78wwLti86VwskIFnLcnbu14AOD8zVKovwHw1uhm/70goyLAEdOtKODYJZq0jnAqAI6saGyRl0zpF15I2u4QIDkBHC8FvUU+7s20GoOFPxKasLeJ6I4NdgTJgdZn5wxd7Fx3C8EvUbz/Gb3iG1vGltWMV15M/PTHnnRGo/OH1bsFE9dBARytDnuSE2aUPRGXYI4/g4CPZqvVjEUtV+vVOvVi9A9qlDX/oo1UNP+SSFJQLaab+XGNAobLpictP6+aBrTWPG8aPPbohEq8mh++Mty5RNX7aGg6qBhCC6v18/NrP8tY9DTM9vNmkFVJJN1oPT5s9hH5IwbcS3eH3Yq87KgZr2KTJ/E/jAZuHhSz8eUyXmMdlbfLaGa528w/yCynh3GGpzfhZskoOD/nh+tHRk2BeN2ghR3U5j/W/NNRy+thN6PfnF+RVXshD+//JXVmoZaSjiP/6GWyAh5jieR0vPmPHMgGeHCiOuSP3kMI8LupAbY7nE9M/5GNrIA3hsnlj7/fRzi0YGqQ1NYLhv5D+h8IxmiA+BfRB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162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-11199" y="3276600"/>
            <a:ext cx="8778216" cy="1998853"/>
            <a:chOff x="-38207" y="1333425"/>
            <a:chExt cx="8778216" cy="1998853"/>
          </a:xfrm>
        </p:grpSpPr>
        <p:sp>
          <p:nvSpPr>
            <p:cNvPr id="6" name="TextBox 5"/>
            <p:cNvSpPr txBox="1"/>
            <p:nvPr/>
          </p:nvSpPr>
          <p:spPr>
            <a:xfrm>
              <a:off x="-38207" y="1399383"/>
              <a:ext cx="34189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Upcoming Organized Sessions: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1" y="1806552"/>
              <a:ext cx="74910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/>
                <a:t>XI. International Conference on Permafrost 2016, Potsdam, Germany</a:t>
              </a:r>
            </a:p>
            <a:p>
              <a:pPr marL="274320"/>
              <a:r>
                <a:rPr lang="en-US" dirty="0"/>
                <a:t>Climate Change and the Permafrost Carbon Feedback: Past, Present and </a:t>
              </a:r>
              <a:r>
                <a:rPr lang="en-US" dirty="0" smtClean="0"/>
                <a:t>Future (78 abstracts</a:t>
              </a:r>
              <a:r>
                <a:rPr lang="en-US" dirty="0" smtClean="0"/>
                <a:t>)</a:t>
              </a:r>
              <a:endParaRPr lang="en-US" b="1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/>
                <a:t>American Geophysical Union 2016, San Francisco, CA</a:t>
              </a:r>
            </a:p>
            <a:p>
              <a:pPr marL="274320"/>
              <a:r>
                <a:rPr lang="en-US" dirty="0" smtClean="0"/>
                <a:t>Vulnerability of Permafrost Carbon to Climate Change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04878" y="2744446"/>
              <a:ext cx="1535131" cy="58783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0561" y="1333425"/>
              <a:ext cx="803764" cy="947888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0" y="659755"/>
            <a:ext cx="91440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C00000"/>
                </a:solidFill>
              </a:rPr>
              <a:t>Upcoming Hosted Workshops: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Synthesis Lead Workshop</a:t>
            </a:r>
            <a:r>
              <a:rPr lang="en-US" dirty="0"/>
              <a:t>. Held in conjunction with </a:t>
            </a:r>
            <a:r>
              <a:rPr lang="en-US" dirty="0" smtClean="0"/>
              <a:t>XI. </a:t>
            </a:r>
            <a:r>
              <a:rPr lang="en-US" dirty="0"/>
              <a:t>International Conference of Permafrost (ICOP), Potsdam, Germany (</a:t>
            </a:r>
            <a:r>
              <a:rPr lang="en-US" b="1" dirty="0"/>
              <a:t>June </a:t>
            </a:r>
            <a:r>
              <a:rPr lang="en-US" b="1" dirty="0" smtClean="0"/>
              <a:t>18-19, 2016</a:t>
            </a:r>
            <a:r>
              <a:rPr lang="en-US" dirty="0"/>
              <a:t>). This smaller workshop brings </a:t>
            </a:r>
            <a:r>
              <a:rPr lang="en-US" dirty="0" smtClean="0"/>
              <a:t>lead/ </a:t>
            </a:r>
            <a:r>
              <a:rPr lang="en-US" dirty="0"/>
              <a:t>co-lead scientists of synthesis products together for cross-cutting opportunities. </a:t>
            </a:r>
            <a:endParaRPr lang="en-US" sz="20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Methane Synthesis Workshop</a:t>
            </a:r>
            <a:r>
              <a:rPr lang="en-US" dirty="0" smtClean="0"/>
              <a:t>. (November 2016, Seattle, WA) [Potential opportunities here to cross cut with sea-ice via </a:t>
            </a:r>
            <a:r>
              <a:rPr lang="en-US" dirty="0"/>
              <a:t>subsea </a:t>
            </a:r>
            <a:r>
              <a:rPr lang="en-US" dirty="0" smtClean="0"/>
              <a:t>methane / interest </a:t>
            </a:r>
            <a:r>
              <a:rPr lang="en-US" dirty="0"/>
              <a:t>from FAMOS </a:t>
            </a:r>
            <a:r>
              <a:rPr lang="en-US" dirty="0" smtClean="0"/>
              <a:t>group]. This workshop will focus in more detail on four methane synthesis products outlined at Open Science PCN meeting.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Permafrost </a:t>
            </a:r>
            <a:r>
              <a:rPr lang="en-US" b="1" dirty="0" smtClean="0"/>
              <a:t>Action Team kick-off meeting: </a:t>
            </a:r>
            <a:r>
              <a:rPr lang="en-US" dirty="0" smtClean="0"/>
              <a:t>Fall 2016 or Early 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272951"/>
            <a:ext cx="914400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C00000"/>
                </a:solidFill>
              </a:rPr>
              <a:t>Science Networking:</a:t>
            </a:r>
            <a:endParaRPr lang="en-US" sz="2000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Arctic Science Summit Week. </a:t>
            </a:r>
            <a:r>
              <a:rPr lang="en-US" dirty="0"/>
              <a:t>Fairbanks, AK 2016. Permafrost </a:t>
            </a:r>
            <a:r>
              <a:rPr lang="en-US" dirty="0" smtClean="0"/>
              <a:t>Action Team White Paper.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IASOA Flux Synthesis</a:t>
            </a:r>
            <a:r>
              <a:rPr lang="en-US" dirty="0" smtClean="0"/>
              <a:t>. Workshop planned November 2016.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Climate in </a:t>
            </a:r>
            <a:r>
              <a:rPr lang="en-US" b="1" dirty="0" err="1" smtClean="0"/>
              <a:t>Cryosphere</a:t>
            </a:r>
            <a:r>
              <a:rPr lang="en-US" b="1" dirty="0" smtClean="0"/>
              <a:t> (</a:t>
            </a:r>
            <a:r>
              <a:rPr lang="en-US" b="1" dirty="0" err="1" smtClean="0"/>
              <a:t>CliC</a:t>
            </a:r>
            <a:r>
              <a:rPr lang="en-US" b="1" dirty="0" smtClean="0"/>
              <a:t>) (WMO): </a:t>
            </a:r>
            <a:r>
              <a:rPr lang="en-US" dirty="0" smtClean="0"/>
              <a:t>Permafrost Modeling Forum / Permafrost Carbon Model </a:t>
            </a:r>
            <a:r>
              <a:rPr lang="en-US" dirty="0" err="1" smtClean="0"/>
              <a:t>Intercomparison</a:t>
            </a:r>
            <a:r>
              <a:rPr lang="en-US" dirty="0" smtClean="0"/>
              <a:t> Project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16787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-98286"/>
            <a:ext cx="5648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Public Outreach </a:t>
            </a:r>
            <a:r>
              <a:rPr lang="en-US" sz="4000" b="1" dirty="0" smtClean="0"/>
              <a:t>Activities</a:t>
            </a:r>
            <a:endParaRPr lang="en-US" sz="4000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" y="-15418"/>
            <a:ext cx="9144000" cy="2573208"/>
            <a:chOff x="-1" y="-15418"/>
            <a:chExt cx="9144000" cy="2573208"/>
          </a:xfrm>
        </p:grpSpPr>
        <p:sp>
          <p:nvSpPr>
            <p:cNvPr id="7" name="TextBox 6"/>
            <p:cNvSpPr txBox="1"/>
            <p:nvPr/>
          </p:nvSpPr>
          <p:spPr>
            <a:xfrm>
              <a:off x="15238" y="540811"/>
              <a:ext cx="21400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Press </a:t>
              </a:r>
              <a:r>
                <a:rPr lang="en-US" sz="2000" b="1" dirty="0">
                  <a:solidFill>
                    <a:srgbClr val="C00000"/>
                  </a:solidFill>
                </a:rPr>
                <a:t>R</a:t>
              </a:r>
              <a:r>
                <a:rPr lang="en-US" sz="2000" b="1" dirty="0" smtClean="0">
                  <a:solidFill>
                    <a:srgbClr val="C00000"/>
                  </a:solidFill>
                </a:rPr>
                <a:t>eleases: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1" y="834241"/>
              <a:ext cx="6687754" cy="1723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/>
                <a:t>Climate Change and the Permafrost Carbon Feedback: </a:t>
              </a:r>
              <a:r>
                <a:rPr lang="en-US" sz="1600" dirty="0" smtClean="0"/>
                <a:t>71 news articles published (4pm 4/10/2015)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/>
                <a:t>A Simplified, Data-Constrained </a:t>
              </a:r>
              <a:r>
                <a:rPr lang="en-US" b="1" dirty="0"/>
                <a:t>A</a:t>
              </a:r>
              <a:r>
                <a:rPr lang="en-US" b="1" dirty="0" smtClean="0"/>
                <a:t>pproach to Estimate the Permafrost </a:t>
              </a:r>
              <a:r>
                <a:rPr lang="en-US" b="1" dirty="0"/>
                <a:t>C</a:t>
              </a:r>
              <a:r>
                <a:rPr lang="en-US" b="1" dirty="0" smtClean="0"/>
                <a:t>arbon-Climate Feedback: </a:t>
              </a:r>
              <a:r>
                <a:rPr lang="en-US" sz="1600" dirty="0" smtClean="0"/>
                <a:t>6 news articles published</a:t>
              </a:r>
              <a:endParaRPr lang="en-US" sz="1600" i="1" dirty="0" smtClean="0"/>
            </a:p>
            <a:p>
              <a:pPr marL="274320" indent="-274320">
                <a:buFont typeface="Arial" panose="020B0604020202020204" pitchFamily="34" charset="0"/>
                <a:buChar char="•"/>
              </a:pPr>
              <a:r>
                <a:rPr lang="en-US" b="1" dirty="0" smtClean="0"/>
                <a:t>Potential Carbon Emissions from Permafrost Dominated by Carbon Dioxide Climate </a:t>
              </a:r>
              <a:r>
                <a:rPr lang="en-US" b="1" dirty="0"/>
                <a:t>Feedback</a:t>
              </a:r>
              <a:r>
                <a:rPr lang="en-US" b="1" dirty="0" smtClean="0"/>
                <a:t>: </a:t>
              </a:r>
              <a:r>
                <a:rPr lang="en-US" sz="1600" dirty="0" smtClean="0"/>
                <a:t>NAU Press release June 2016</a:t>
              </a:r>
              <a:endParaRPr lang="en-US" sz="160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1490" y="-15418"/>
              <a:ext cx="2622509" cy="2358907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0" y="2520077"/>
            <a:ext cx="1381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Interviews: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824877"/>
            <a:ext cx="68685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Alaska Fire Season 2015:</a:t>
            </a:r>
          </a:p>
          <a:p>
            <a:pPr marL="274320"/>
            <a:r>
              <a:rPr lang="en-US" sz="1600" b="1" i="1" dirty="0" smtClean="0"/>
              <a:t>Atlantic Magazine</a:t>
            </a:r>
            <a:r>
              <a:rPr lang="en-US" sz="1600" dirty="0" smtClean="0"/>
              <a:t>. In Alaska, Too Many Fires, Not Enough Snow. Sept 2015</a:t>
            </a:r>
          </a:p>
          <a:p>
            <a:pPr marL="274320"/>
            <a:r>
              <a:rPr lang="en-US" sz="1600" b="1" i="1" dirty="0" smtClean="0"/>
              <a:t>National Public Radio</a:t>
            </a:r>
            <a:r>
              <a:rPr lang="en-US" sz="1600" dirty="0" smtClean="0"/>
              <a:t>. Beneath Alaskan Wildfires, A Hidden Threat: Long-Frozen Carbon’s Thaw. July 2015</a:t>
            </a:r>
          </a:p>
          <a:p>
            <a:pPr marL="274320"/>
            <a:r>
              <a:rPr lang="en-US" sz="1600" b="1" i="1" dirty="0" smtClean="0"/>
              <a:t>Washington Post</a:t>
            </a:r>
            <a:r>
              <a:rPr lang="en-US" sz="1600" dirty="0" smtClean="0"/>
              <a:t>. Alaska’s Terrifying Wildfire Season and What it Says About Climate Change. July 2015</a:t>
            </a:r>
            <a:endParaRPr lang="en-US" sz="1600" dirty="0">
              <a:solidFill>
                <a:srgbClr val="C00000"/>
              </a:solidFill>
            </a:endParaRPr>
          </a:p>
          <a:p>
            <a:pPr marL="274320"/>
            <a:r>
              <a:rPr lang="en-US" sz="1600" b="1" i="1" dirty="0" smtClean="0"/>
              <a:t>BBC</a:t>
            </a:r>
            <a:r>
              <a:rPr lang="en-US" sz="1600" b="1" dirty="0" smtClean="0"/>
              <a:t>.</a:t>
            </a:r>
            <a:r>
              <a:rPr lang="en-US" sz="1600" dirty="0" smtClean="0"/>
              <a:t> Permafrost Warming in Parts of Alaska ‘Is Accelerating’. Oct 2015</a:t>
            </a:r>
          </a:p>
          <a:p>
            <a:pPr marL="274320"/>
            <a:r>
              <a:rPr lang="en-US" sz="1600" b="1" i="1" dirty="0"/>
              <a:t>Washington Post</a:t>
            </a:r>
            <a:r>
              <a:rPr lang="en-US" sz="1600" dirty="0"/>
              <a:t>. </a:t>
            </a:r>
            <a:r>
              <a:rPr lang="en-US" sz="1600" dirty="0" smtClean="0"/>
              <a:t>Even For Fast Melting Arctic, 2016 Is In Uncharted Territory. May 2016</a:t>
            </a:r>
            <a:endParaRPr lang="en-US" sz="1600" dirty="0">
              <a:solidFill>
                <a:srgbClr val="C00000"/>
              </a:solidFill>
            </a:endParaRPr>
          </a:p>
          <a:p>
            <a:pPr marL="274320"/>
            <a:endParaRPr lang="en-US" sz="1600" dirty="0" smtClean="0">
              <a:solidFill>
                <a:srgbClr val="C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754" y="1734950"/>
            <a:ext cx="2456243" cy="3223107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2" y="4775177"/>
            <a:ext cx="9143998" cy="2082823"/>
            <a:chOff x="-2" y="4775177"/>
            <a:chExt cx="9143998" cy="2082823"/>
          </a:xfrm>
        </p:grpSpPr>
        <p:sp>
          <p:nvSpPr>
            <p:cNvPr id="17" name="Rectangle 16"/>
            <p:cNvSpPr/>
            <p:nvPr/>
          </p:nvSpPr>
          <p:spPr>
            <a:xfrm>
              <a:off x="-2" y="5534561"/>
              <a:ext cx="668775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i="1" dirty="0" smtClean="0"/>
                <a:t>World Wildlife Foundation</a:t>
              </a:r>
              <a:r>
                <a:rPr lang="en-US" sz="1600" dirty="0" smtClean="0"/>
                <a:t>. The Circle. Permafrost Carbon and Climate Change. Oct 2015.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i="1" dirty="0" smtClean="0"/>
                <a:t>The </a:t>
              </a:r>
              <a:r>
                <a:rPr lang="en-US" sz="1600" b="1" i="1" dirty="0" err="1" smtClean="0"/>
                <a:t>CarbonBrief</a:t>
              </a:r>
              <a:r>
                <a:rPr lang="en-US" sz="1600" dirty="0" smtClean="0"/>
                <a:t>: What the latest science says about thawing permafrost. April 2015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 smtClean="0"/>
                <a:t>Scientific American: </a:t>
              </a:r>
              <a:r>
                <a:rPr lang="en-US" sz="1600" dirty="0" smtClean="0"/>
                <a:t>Permafrost Carbon and Climate Change, October 2016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35433"/>
            <a:stretch/>
          </p:blipFill>
          <p:spPr>
            <a:xfrm>
              <a:off x="6693719" y="4775177"/>
              <a:ext cx="2450277" cy="2082823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-2" y="5210949"/>
              <a:ext cx="290408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Authored Public Articles: 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892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9866" y="-76200"/>
            <a:ext cx="53130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Decision Maker Support</a:t>
            </a:r>
            <a:endParaRPr lang="en-US" sz="4000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" y="609600"/>
            <a:ext cx="6687754" cy="1619310"/>
            <a:chOff x="-1" y="1106945"/>
            <a:chExt cx="6687754" cy="1619310"/>
          </a:xfrm>
        </p:grpSpPr>
        <p:sp>
          <p:nvSpPr>
            <p:cNvPr id="7" name="TextBox 6"/>
            <p:cNvSpPr txBox="1"/>
            <p:nvPr/>
          </p:nvSpPr>
          <p:spPr>
            <a:xfrm>
              <a:off x="15238" y="1106945"/>
              <a:ext cx="62331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National &amp; International Synthesis Science Reports: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1" y="1525926"/>
              <a:ext cx="66877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74320" indent="-274320">
                <a:buFont typeface="Arial" panose="020B0604020202020204" pitchFamily="34" charset="0"/>
                <a:buChar char="•"/>
              </a:pPr>
              <a:r>
                <a:rPr lang="en-US" b="1" dirty="0" smtClean="0"/>
                <a:t>Snow, Ice, Water, and Permafrost in the Arctic (SWIPA)</a:t>
              </a:r>
            </a:p>
            <a:p>
              <a:pPr marL="274320"/>
              <a:r>
                <a:rPr lang="en-US" dirty="0" smtClean="0"/>
                <a:t>	Arctic Monitoring and Assessment Program, Arctic Council</a:t>
              </a:r>
            </a:p>
            <a:p>
              <a:pPr marL="274320" indent="-274320">
                <a:buFont typeface="Arial" panose="020B0604020202020204" pitchFamily="34" charset="0"/>
                <a:buChar char="•"/>
              </a:pPr>
              <a:r>
                <a:rPr lang="en-US" b="1" dirty="0"/>
                <a:t>Second State of the Carbon Cycle Report (</a:t>
              </a:r>
              <a:r>
                <a:rPr lang="en-US" b="1" dirty="0" smtClean="0"/>
                <a:t>SOCCR2)</a:t>
              </a:r>
            </a:p>
            <a:p>
              <a:r>
                <a:rPr lang="en-US" dirty="0" smtClean="0"/>
                <a:t>      	Carbon Cycle Science Interagency Working </a:t>
              </a:r>
              <a:r>
                <a:rPr lang="en-US" dirty="0" smtClean="0"/>
                <a:t>Group/USGCRP</a:t>
              </a:r>
              <a:endParaRPr lang="en-US" sz="1600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-2" y="2286000"/>
            <a:ext cx="686858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Briefing </a:t>
            </a:r>
            <a:r>
              <a:rPr lang="en-US" sz="2000" b="1" dirty="0" smtClean="0">
                <a:solidFill>
                  <a:srgbClr val="C00000"/>
                </a:solidFill>
              </a:rPr>
              <a:t>Reports &amp; Presentations:</a:t>
            </a:r>
            <a:endParaRPr lang="en-US" sz="2000" b="1" dirty="0">
              <a:solidFill>
                <a:srgbClr val="C00000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b="1" dirty="0" smtClean="0"/>
              <a:t>International </a:t>
            </a:r>
            <a:r>
              <a:rPr lang="en-US" b="1" dirty="0"/>
              <a:t>Permafrost Association</a:t>
            </a:r>
            <a:r>
              <a:rPr lang="en-US" dirty="0"/>
              <a:t>. 2015. </a:t>
            </a:r>
            <a:endParaRPr lang="en-US" dirty="0" smtClean="0"/>
          </a:p>
          <a:p>
            <a:pPr indent="-228600"/>
            <a:r>
              <a:rPr lang="en-US" dirty="0" smtClean="0"/>
              <a:t>	SEARCH </a:t>
            </a:r>
            <a:r>
              <a:rPr lang="en-US" dirty="0"/>
              <a:t>and the Permafrost Carbon </a:t>
            </a:r>
            <a:r>
              <a:rPr lang="en-US" dirty="0" smtClean="0"/>
              <a:t>Network</a:t>
            </a:r>
            <a:endParaRPr lang="en-US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b="1" dirty="0" smtClean="0"/>
              <a:t>National </a:t>
            </a:r>
            <a:r>
              <a:rPr lang="en-US" b="1" dirty="0"/>
              <a:t>Academies Polar Research Board</a:t>
            </a:r>
            <a:r>
              <a:rPr lang="en-US" dirty="0"/>
              <a:t>. 2015. </a:t>
            </a:r>
            <a:endParaRPr lang="en-US" dirty="0" smtClean="0"/>
          </a:p>
          <a:p>
            <a:pPr indent="-228600"/>
            <a:r>
              <a:rPr lang="en-US" dirty="0" smtClean="0"/>
              <a:t>	Rapid Change </a:t>
            </a:r>
            <a:r>
              <a:rPr lang="en-US" dirty="0"/>
              <a:t>a</a:t>
            </a:r>
            <a:r>
              <a:rPr lang="en-US" dirty="0" smtClean="0"/>
              <a:t>t </a:t>
            </a:r>
            <a:r>
              <a:rPr lang="en-US" dirty="0"/>
              <a:t>the </a:t>
            </a:r>
            <a:r>
              <a:rPr lang="en-US" dirty="0" smtClean="0"/>
              <a:t>Poles</a:t>
            </a:r>
            <a:r>
              <a:rPr lang="en-US" dirty="0"/>
              <a:t>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b="1" dirty="0" smtClean="0"/>
              <a:t>Interagency Arctic </a:t>
            </a:r>
            <a:r>
              <a:rPr lang="en-US" b="1" dirty="0"/>
              <a:t>Research Policy Committee</a:t>
            </a:r>
            <a:r>
              <a:rPr lang="en-US" dirty="0"/>
              <a:t>. 2015</a:t>
            </a:r>
            <a:r>
              <a:rPr lang="en-US" dirty="0" smtClean="0"/>
              <a:t>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 smtClean="0"/>
              <a:t>	Permafrost </a:t>
            </a:r>
            <a:r>
              <a:rPr lang="en-US" dirty="0"/>
              <a:t>Carbon Research Coordination Network </a:t>
            </a:r>
            <a:r>
              <a:rPr lang="en-US" dirty="0" smtClean="0"/>
              <a:t>Progress 	on Milestone 3.2.3.</a:t>
            </a:r>
            <a:r>
              <a:rPr lang="en-US" b="1" dirty="0"/>
              <a:t> </a:t>
            </a:r>
            <a:endParaRPr lang="en-US" b="1" dirty="0" smtClean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b="1" dirty="0" smtClean="0"/>
              <a:t>Arctic Encounters.</a:t>
            </a:r>
            <a:r>
              <a:rPr lang="en-US" dirty="0" smtClean="0"/>
              <a:t> 2016. Permafrost in a Changing Arctic</a:t>
            </a:r>
            <a:endParaRPr lang="en-US" b="1" dirty="0" smtClean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b="1" dirty="0" smtClean="0"/>
              <a:t>ARCUS Arctic Research Seminar Series</a:t>
            </a:r>
            <a:r>
              <a:rPr lang="en-US" dirty="0" smtClean="0"/>
              <a:t>. 2016. </a:t>
            </a:r>
            <a:endParaRPr lang="en-US" dirty="0"/>
          </a:p>
          <a:p>
            <a:pPr indent="-228600"/>
            <a:r>
              <a:rPr lang="en-US" dirty="0"/>
              <a:t>	</a:t>
            </a:r>
            <a:r>
              <a:rPr lang="en-US" dirty="0" smtClean="0"/>
              <a:t>Regional and Global Implications of Changing Permafrost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0" y="5486400"/>
            <a:ext cx="9144000" cy="1400830"/>
            <a:chOff x="-2" y="5365298"/>
            <a:chExt cx="6687756" cy="1400830"/>
          </a:xfrm>
        </p:grpSpPr>
        <p:sp>
          <p:nvSpPr>
            <p:cNvPr id="17" name="Rectangle 16"/>
            <p:cNvSpPr/>
            <p:nvPr/>
          </p:nvSpPr>
          <p:spPr>
            <a:xfrm>
              <a:off x="-2" y="5688910"/>
              <a:ext cx="668775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Materials provided to </a:t>
              </a:r>
              <a:r>
                <a:rPr lang="en-US" sz="1600" b="1" dirty="0"/>
                <a:t>USGCRP</a:t>
              </a:r>
              <a:r>
                <a:rPr lang="en-US" sz="1600" dirty="0"/>
                <a:t> and </a:t>
              </a:r>
              <a:r>
                <a:rPr lang="en-US" sz="1600" b="1" dirty="0"/>
                <a:t>State Department </a:t>
              </a:r>
              <a:r>
                <a:rPr lang="en-US" sz="1600" dirty="0"/>
                <a:t>in Advance of President Obama’s presentation at the GLACIER conference. August 2015. </a:t>
              </a:r>
              <a:r>
                <a:rPr lang="en-US" sz="1600" u="sng" dirty="0">
                  <a:hlinkClick r:id="rId2"/>
                </a:rPr>
                <a:t>https://www.whitehouse.gov/2015-alaska-trip?sid=</a:t>
              </a:r>
              <a:r>
                <a:rPr lang="en-US" sz="1600" u="sng" dirty="0" smtClean="0">
                  <a:hlinkClick r:id="rId2"/>
                </a:rPr>
                <a:t>123</a:t>
              </a:r>
              <a:endParaRPr lang="en-US" sz="1600" u="sng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 smtClean="0"/>
                <a:t>Arctic Science Ministerial – Agency Call</a:t>
              </a:r>
              <a:r>
                <a:rPr lang="en-US" sz="1600" dirty="0" smtClean="0"/>
                <a:t>: </a:t>
              </a:r>
              <a:r>
                <a:rPr lang="en-US" sz="1600" dirty="0"/>
                <a:t>A Science Synthesis Network for Understanding and Communicating Local and Global Impacts </a:t>
              </a:r>
              <a:r>
                <a:rPr lang="en-US" sz="1600" dirty="0" smtClean="0"/>
                <a:t>of Permafrost Change. February 2016</a:t>
              </a:r>
              <a:endParaRPr lang="en-US" sz="16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-2" y="5365298"/>
              <a:ext cx="43434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Other Decision Maker Support: 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5" name="Picture 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732" y="-1"/>
            <a:ext cx="2274268" cy="293576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099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2895600"/>
            <a:ext cx="2313024" cy="299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84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0"/>
            <a:ext cx="882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Permafrost Action Team: Budget Update</a:t>
            </a:r>
            <a:endParaRPr lang="en-US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304800" y="4068157"/>
            <a:ext cx="8867274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a typeface="MS Mincho" panose="02020609040205080304" pitchFamily="49" charset="-128"/>
                <a:cs typeface="Times New Roman" panose="02020603050405020304" pitchFamily="18" charset="0"/>
              </a:rPr>
              <a:t>N</a:t>
            </a:r>
            <a:r>
              <a:rPr lang="en-US" b="1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on</a:t>
            </a:r>
            <a:r>
              <a:rPr lang="en-US" b="1" dirty="0"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n-US" b="1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NSF </a:t>
            </a:r>
            <a:r>
              <a:rPr lang="en-US" b="1" dirty="0">
                <a:ea typeface="MS Mincho" panose="02020609040205080304" pitchFamily="49" charset="-128"/>
                <a:cs typeface="Times New Roman" panose="02020603050405020304" pitchFamily="18" charset="0"/>
              </a:rPr>
              <a:t>financial </a:t>
            </a:r>
            <a:r>
              <a:rPr lang="en-US" b="1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contributions: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CHF4,300 from WCRP Climate in Cryosphere Program for 2016 workshop support (to be held in conjunction with XI International Conference on Permafrost).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In-kind travel support by USGS, DOE, and various European Union Agencies.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USGS Climate Science Center is providing 2-year funding for a synthesis science postdoctoral researcher to work as part of the Permafrost Action </a:t>
            </a:r>
            <a:r>
              <a:rPr lang="en-US" dirty="0" smtClean="0"/>
              <a:t>Team (UAF Based)</a:t>
            </a:r>
          </a:p>
          <a:p>
            <a:r>
              <a:rPr lang="en-US" b="1" dirty="0">
                <a:ea typeface="MS Mincho" panose="02020609040205080304" pitchFamily="49" charset="-128"/>
                <a:cs typeface="Times New Roman" panose="02020603050405020304" pitchFamily="18" charset="0"/>
              </a:rPr>
              <a:t>N</a:t>
            </a:r>
            <a:r>
              <a:rPr lang="en-US" b="1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on-budgeted expenses: </a:t>
            </a:r>
            <a:endParaRPr lang="en-US" b="1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Christina </a:t>
            </a:r>
            <a:r>
              <a:rPr lang="en-US" dirty="0" err="1" smtClean="0"/>
              <a:t>Sch</a:t>
            </a:r>
            <a:r>
              <a:rPr lang="de-CH" dirty="0" smtClean="0"/>
              <a:t>ä</a:t>
            </a:r>
            <a:r>
              <a:rPr lang="en-US" dirty="0" smtClean="0"/>
              <a:t>del; Promotion to Research Assistant Professor, Northern Arizona U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648598"/>
              </p:ext>
            </p:extLst>
          </p:nvPr>
        </p:nvGraphicFramePr>
        <p:xfrm>
          <a:off x="304800" y="1145379"/>
          <a:ext cx="8001000" cy="2546026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844760"/>
                <a:gridCol w="1041955"/>
                <a:gridCol w="1352091"/>
                <a:gridCol w="1720536"/>
                <a:gridCol w="2041658"/>
              </a:tblGrid>
              <a:tr h="573150"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Expense Report for:  __Year </a:t>
                      </a:r>
                      <a:r>
                        <a:rPr lang="en-US" sz="1600" dirty="0" smtClean="0">
                          <a:effectLst/>
                        </a:rPr>
                        <a:t>1.5__________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Expenditures as of: report generated 2/29/16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265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Item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Original Budget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Expended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Remaining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Explanation (e.g., what major tasks were supported, if there is a variance from original plan)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65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Personnel/Staffing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</a:rPr>
                        <a:t>111,745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</a:rPr>
                        <a:t>97,375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highlight>
                            <a:srgbClr val="FFFF00"/>
                          </a:highlight>
                        </a:rPr>
                        <a:t>14,369 ($0</a:t>
                      </a:r>
                      <a:r>
                        <a:rPr lang="en-US" sz="1200" baseline="0" dirty="0" smtClean="0">
                          <a:effectLst/>
                          <a:highlight>
                            <a:srgbClr val="FFFF00"/>
                          </a:highlight>
                        </a:rPr>
                        <a:t> end of Y1.5)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97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Meeting/Workshop Support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</a:rPr>
                        <a:t>91,411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</a:rPr>
                        <a:t>88,491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highlight>
                            <a:srgbClr val="FFFF00"/>
                          </a:highlight>
                        </a:rPr>
                        <a:t>2,919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(this is all </a:t>
                      </a:r>
                      <a:r>
                        <a:rPr lang="en-US" sz="1200" dirty="0" smtClean="0">
                          <a:effectLst/>
                        </a:rPr>
                        <a:t>non-personnel </a:t>
                      </a:r>
                      <a:r>
                        <a:rPr lang="en-US" sz="1200" dirty="0">
                          <a:effectLst/>
                        </a:rPr>
                        <a:t>costs including </a:t>
                      </a:r>
                      <a:r>
                        <a:rPr lang="en-US" sz="1200" dirty="0" smtClean="0">
                          <a:effectLst/>
                        </a:rPr>
                        <a:t>IDC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04801" y="707886"/>
            <a:ext cx="8229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MS Mincho" panose="02020609040205080304" pitchFamily="49" charset="-128"/>
                <a:cs typeface="Calibri"/>
              </a:rPr>
              <a:t>1. Budget to Actual Report (Total SEARCH Action Team Expenses to Date)</a:t>
            </a: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04800" y="3657600"/>
            <a:ext cx="8229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MS Mincho" panose="02020609040205080304" pitchFamily="49" charset="-128"/>
                <a:cs typeface="Calibri"/>
              </a:rPr>
              <a:t>2. Non-Budgeted Financials</a:t>
            </a: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595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680661"/>
            <a:ext cx="84582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b="1" dirty="0" smtClean="0">
                <a:latin typeface="Tahoma" charset="0"/>
                <a:ea typeface="ＭＳ Ｐゴシック" charset="0"/>
                <a:cs typeface="Tahoma" charset="0"/>
              </a:rPr>
              <a:t>SEARCH</a:t>
            </a:r>
            <a:r>
              <a:rPr lang="en-US" sz="4000" dirty="0" smtClean="0">
                <a:latin typeface="Tahoma" charset="0"/>
                <a:ea typeface="ＭＳ Ｐゴシック" charset="0"/>
                <a:cs typeface="Tahoma" charset="0"/>
              </a:rPr>
              <a:t/>
            </a:r>
            <a:br>
              <a:rPr lang="en-US" sz="4000" dirty="0" smtClean="0">
                <a:latin typeface="Tahoma" charset="0"/>
                <a:ea typeface="ＭＳ Ｐゴシック" charset="0"/>
                <a:cs typeface="Tahoma" charset="0"/>
              </a:rPr>
            </a:br>
            <a:r>
              <a:rPr lang="en-US" sz="4000" dirty="0" smtClean="0">
                <a:latin typeface="Tahoma" charset="0"/>
                <a:ea typeface="ＭＳ Ｐゴシック" charset="0"/>
                <a:cs typeface="Tahoma" charset="0"/>
              </a:rPr>
              <a:t>(Study of Environmental Arctic Change) </a:t>
            </a:r>
            <a:endParaRPr lang="en-US" sz="4000" b="1" dirty="0">
              <a:latin typeface="Tahoma" charset="0"/>
              <a:ea typeface="ＭＳ Ｐゴシック" charset="0"/>
              <a:cs typeface="Tahoma" charset="0"/>
            </a:endParaRPr>
          </a:p>
        </p:txBody>
      </p:sp>
      <p:pic>
        <p:nvPicPr>
          <p:cNvPr id="28675" name="Picture 29" descr="SEARCH_Logo_FLAT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8572" y="118983"/>
            <a:ext cx="1066800" cy="103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0" y="3899736"/>
            <a:ext cx="914400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en-US" sz="1800" dirty="0" smtClean="0">
                <a:latin typeface="Arial"/>
                <a:cs typeface="Arial"/>
              </a:rPr>
              <a:t> Document </a:t>
            </a:r>
            <a:r>
              <a:rPr lang="en-US" sz="1800" dirty="0">
                <a:latin typeface="Arial"/>
                <a:cs typeface="Arial"/>
              </a:rPr>
              <a:t>and Understand How Degradation of Near-Surface Permafrost Will Affect Arctic and Global </a:t>
            </a:r>
            <a:r>
              <a:rPr lang="en-US" sz="1800" dirty="0" smtClean="0">
                <a:latin typeface="Arial"/>
                <a:cs typeface="Arial"/>
              </a:rPr>
              <a:t>Systems </a:t>
            </a:r>
            <a:r>
              <a:rPr lang="en-US" sz="1800" b="1" dirty="0" smtClean="0">
                <a:latin typeface="Arial"/>
                <a:cs typeface="Arial"/>
              </a:rPr>
              <a:t>USING SYNTHESIS SCIENCE </a:t>
            </a:r>
            <a:r>
              <a:rPr lang="en-US" sz="1800" dirty="0" smtClean="0">
                <a:latin typeface="Arial"/>
                <a:cs typeface="Arial"/>
              </a:rPr>
              <a:t/>
            </a:r>
            <a:br>
              <a:rPr lang="en-US" sz="1800" dirty="0" smtClean="0">
                <a:latin typeface="Arial"/>
                <a:cs typeface="Arial"/>
              </a:rPr>
            </a:br>
            <a:endParaRPr lang="en-US" sz="1800" dirty="0" smtClean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72" y="74069"/>
            <a:ext cx="1143743" cy="11448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12870" y="3361870"/>
            <a:ext cx="3918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ahoma" charset="0"/>
                <a:ea typeface="ＭＳ Ｐゴシック" charset="0"/>
                <a:cs typeface="Tahoma" charset="0"/>
              </a:rPr>
              <a:t>Permafrost Action </a:t>
            </a:r>
            <a:r>
              <a:rPr lang="en-US" sz="2400" b="1" dirty="0" smtClean="0">
                <a:latin typeface="Tahoma" charset="0"/>
                <a:ea typeface="ＭＳ Ｐゴシック" charset="0"/>
                <a:cs typeface="Tahoma" charset="0"/>
              </a:rPr>
              <a:t>Team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77947" y="2900205"/>
            <a:ext cx="3113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ahoma" charset="0"/>
                <a:ea typeface="ＭＳ Ｐゴシック" charset="0"/>
                <a:cs typeface="Tahoma" charset="0"/>
              </a:rPr>
              <a:t>Land Ice </a:t>
            </a:r>
            <a:r>
              <a:rPr lang="en-US" sz="2400" dirty="0">
                <a:latin typeface="Tahoma" charset="0"/>
                <a:ea typeface="ＭＳ Ｐゴシック" charset="0"/>
                <a:cs typeface="Tahoma" charset="0"/>
              </a:rPr>
              <a:t>Action Team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304800" y="2900205"/>
            <a:ext cx="2952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ahoma" charset="0"/>
                <a:ea typeface="ＭＳ Ｐゴシック" charset="0"/>
                <a:cs typeface="Tahoma" charset="0"/>
              </a:rPr>
              <a:t>Sea Ice </a:t>
            </a:r>
            <a:r>
              <a:rPr lang="en-US" sz="2400" dirty="0">
                <a:latin typeface="Tahoma" charset="0"/>
                <a:ea typeface="ＭＳ Ｐゴシック" charset="0"/>
                <a:cs typeface="Tahoma" charset="0"/>
              </a:rPr>
              <a:t>Action Team</a:t>
            </a:r>
            <a:endParaRPr lang="en-US" sz="2400" dirty="0"/>
          </a:p>
        </p:txBody>
      </p:sp>
      <p:sp>
        <p:nvSpPr>
          <p:cNvPr id="4" name="Down Arrow 3"/>
          <p:cNvSpPr/>
          <p:nvPr/>
        </p:nvSpPr>
        <p:spPr>
          <a:xfrm>
            <a:off x="4305300" y="2218870"/>
            <a:ext cx="533400" cy="990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2270851">
            <a:off x="2457595" y="1935286"/>
            <a:ext cx="533400" cy="990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19329149" flipH="1">
            <a:off x="6153003" y="1901784"/>
            <a:ext cx="533400" cy="990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/>
          <p:cNvSpPr/>
          <p:nvPr/>
        </p:nvSpPr>
        <p:spPr>
          <a:xfrm rot="5400000">
            <a:off x="4381500" y="1707858"/>
            <a:ext cx="533400" cy="6705600"/>
          </a:xfrm>
          <a:prstGeom prst="leftBracket">
            <a:avLst/>
          </a:prstGeom>
          <a:ln w="38100" cmpd="sng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2" descr="http://www.permafrostcarbon.org/images/RCN%20logo%20thum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1955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3962400" y="5095750"/>
            <a:ext cx="1219200" cy="1143000"/>
          </a:xfrm>
          <a:prstGeom prst="ellipse">
            <a:avLst/>
          </a:prstGeom>
          <a:noFill/>
          <a:ln w="57150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096000" y="5095750"/>
            <a:ext cx="1219200" cy="1143000"/>
          </a:xfrm>
          <a:prstGeom prst="ellipse">
            <a:avLst/>
          </a:prstGeom>
          <a:noFill/>
          <a:ln w="57150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038600" y="5019550"/>
            <a:ext cx="1045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 Infra</a:t>
            </a:r>
          </a:p>
          <a:p>
            <a:pPr algn="ctr"/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266040" y="5038421"/>
            <a:ext cx="9084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Fish, </a:t>
            </a:r>
          </a:p>
          <a:p>
            <a:pPr algn="ctr"/>
            <a:r>
              <a:rPr lang="en-US" dirty="0" smtClean="0"/>
              <a:t>Wildlife</a:t>
            </a:r>
          </a:p>
          <a:p>
            <a:pPr algn="ctr"/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124200" y="5629150"/>
            <a:ext cx="685800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257800" y="5629150"/>
            <a:ext cx="685800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94177" y="4500409"/>
            <a:ext cx="0" cy="30345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634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952" y="0"/>
            <a:ext cx="89581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"/>
            <a:r>
              <a:rPr lang="en-US" sz="3600" b="1" dirty="0" smtClean="0">
                <a:latin typeface="Calbri"/>
                <a:cs typeface="Calbri"/>
              </a:rPr>
              <a:t>Permafrost Carbon Published Literature</a:t>
            </a:r>
          </a:p>
          <a:p>
            <a:pPr fontAlgn="b"/>
            <a:r>
              <a:rPr lang="en-US" dirty="0" smtClean="0">
                <a:latin typeface="Calbri"/>
                <a:cs typeface="Calbri"/>
              </a:rPr>
              <a:t>Search Terms in Science Citation Index at Web of Science (ISI)</a:t>
            </a:r>
          </a:p>
          <a:p>
            <a:pPr fontAlgn="b"/>
            <a:r>
              <a:rPr lang="en-US" dirty="0" smtClean="0">
                <a:latin typeface="Calbri"/>
                <a:cs typeface="Calbri"/>
              </a:rPr>
              <a:t>Permafrost and Carbon in Full Text</a:t>
            </a:r>
          </a:p>
          <a:p>
            <a:pPr fontAlgn="b"/>
            <a:endParaRPr lang="en-US" b="1" dirty="0">
              <a:latin typeface="Calbri"/>
              <a:cs typeface="Cal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88049" y="1426016"/>
            <a:ext cx="35559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n-US" sz="2800" dirty="0" smtClean="0">
                <a:latin typeface="Calbri"/>
                <a:cs typeface="Calbri"/>
              </a:rPr>
              <a:t>2000–present: </a:t>
            </a:r>
            <a:r>
              <a:rPr lang="en-US" sz="2800" b="1" dirty="0" smtClean="0">
                <a:latin typeface="Calbri"/>
                <a:cs typeface="Calbri"/>
              </a:rPr>
              <a:t>91%  </a:t>
            </a:r>
          </a:p>
          <a:p>
            <a:pPr fontAlgn="b"/>
            <a:r>
              <a:rPr lang="en-US" sz="2800" dirty="0" smtClean="0">
                <a:latin typeface="Calbri"/>
                <a:cs typeface="Calbri"/>
              </a:rPr>
              <a:t>2005–present: </a:t>
            </a:r>
            <a:r>
              <a:rPr lang="en-US" sz="2800" b="1" dirty="0" smtClean="0">
                <a:latin typeface="Calbri"/>
                <a:cs typeface="Calbri"/>
              </a:rPr>
              <a:t>80% </a:t>
            </a:r>
          </a:p>
          <a:p>
            <a:pPr fontAlgn="b"/>
            <a:r>
              <a:rPr lang="en-US" sz="2800" dirty="0" smtClean="0">
                <a:latin typeface="Calbri"/>
                <a:cs typeface="Calbri"/>
              </a:rPr>
              <a:t>2010–present: </a:t>
            </a:r>
            <a:r>
              <a:rPr lang="en-US" sz="2800" b="1" dirty="0" smtClean="0">
                <a:latin typeface="Calbri"/>
                <a:cs typeface="Calbri"/>
              </a:rPr>
              <a:t>55%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69607" y="6488668"/>
            <a:ext cx="2474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Myers and </a:t>
            </a:r>
            <a:r>
              <a:rPr lang="en-US" dirty="0" err="1" smtClean="0"/>
              <a:t>Sch</a:t>
            </a:r>
            <a:r>
              <a:rPr lang="de-CH" dirty="0" err="1" smtClean="0"/>
              <a:t>ädel</a:t>
            </a:r>
            <a:r>
              <a:rPr lang="de-CH" dirty="0" smtClean="0"/>
              <a:t> </a:t>
            </a:r>
            <a:r>
              <a:rPr lang="de-CH" dirty="0" smtClean="0"/>
              <a:t>2015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562600" y="3048000"/>
            <a:ext cx="38100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Network Goal: </a:t>
            </a:r>
            <a:r>
              <a:rPr lang="en-US" sz="2800" dirty="0" smtClean="0"/>
              <a:t>Use synthesis science to integrate knowledge ‘under the curve’ and distill findings for decision makers </a:t>
            </a:r>
          </a:p>
          <a:p>
            <a:r>
              <a:rPr lang="en-US" sz="2800" dirty="0" smtClean="0"/>
              <a:t>and public</a:t>
            </a:r>
            <a:endParaRPr lang="en-US" sz="2800" dirty="0"/>
          </a:p>
        </p:txBody>
      </p:sp>
      <p:pic>
        <p:nvPicPr>
          <p:cNvPr id="7" name="Picture 6" descr="PCN_publications_2015_1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7851" b="7430"/>
          <a:stretch/>
        </p:blipFill>
        <p:spPr>
          <a:xfrm>
            <a:off x="609601" y="1443335"/>
            <a:ext cx="4572000" cy="43084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1" y="5710535"/>
            <a:ext cx="74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Year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1179529" y="3080065"/>
            <a:ext cx="3125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Number of Publications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141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524000" y="3668530"/>
            <a:ext cx="0" cy="27432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ght Arrow 3"/>
          <p:cNvSpPr/>
          <p:nvPr/>
        </p:nvSpPr>
        <p:spPr>
          <a:xfrm>
            <a:off x="0" y="3337560"/>
            <a:ext cx="9067800" cy="91440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0257" y="36228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163306" y="3668530"/>
            <a:ext cx="0" cy="27432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44159" y="36228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710172" y="3668530"/>
            <a:ext cx="0" cy="27432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38257" y="36228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6291167" y="3668530"/>
            <a:ext cx="0" cy="27432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96202" y="36228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813005" y="3668530"/>
            <a:ext cx="0" cy="27432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28953" y="36228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001000" y="3622810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2016 -</a:t>
            </a:r>
            <a:endParaRPr lang="en-US" dirty="0"/>
          </a:p>
        </p:txBody>
      </p:sp>
      <p:pic>
        <p:nvPicPr>
          <p:cNvPr id="1036" name="Picture 12" descr="http://www.permafrostcarbon.org/images/RCN%20logo%20thum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30" y="171229"/>
            <a:ext cx="1099659" cy="10996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55728" y="-5443"/>
            <a:ext cx="9164472" cy="3548174"/>
            <a:chOff x="55728" y="-5443"/>
            <a:chExt cx="9164472" cy="3548174"/>
          </a:xfrm>
        </p:grpSpPr>
        <p:sp>
          <p:nvSpPr>
            <p:cNvPr id="83" name="Right Brace 82"/>
            <p:cNvSpPr/>
            <p:nvPr/>
          </p:nvSpPr>
          <p:spPr>
            <a:xfrm rot="16200000">
              <a:off x="8102861" y="3041043"/>
              <a:ext cx="260406" cy="731520"/>
            </a:xfrm>
            <a:prstGeom prst="rightBrace">
              <a:avLst>
                <a:gd name="adj1" fmla="val 30059"/>
                <a:gd name="adj2" fmla="val 4122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55728" y="-5443"/>
              <a:ext cx="9164472" cy="3548174"/>
              <a:chOff x="55728" y="-5443"/>
              <a:chExt cx="9164472" cy="3548174"/>
            </a:xfrm>
          </p:grpSpPr>
          <p:grpSp>
            <p:nvGrpSpPr>
              <p:cNvPr id="103" name="Group 102"/>
              <p:cNvGrpSpPr/>
              <p:nvPr/>
            </p:nvGrpSpPr>
            <p:grpSpPr>
              <a:xfrm>
                <a:off x="55728" y="-5443"/>
                <a:ext cx="9010681" cy="3548174"/>
                <a:chOff x="55728" y="-5443"/>
                <a:chExt cx="9010681" cy="3548174"/>
              </a:xfrm>
            </p:grpSpPr>
            <p:sp>
              <p:nvSpPr>
                <p:cNvPr id="79" name="TextBox 78"/>
                <p:cNvSpPr txBox="1"/>
                <p:nvPr/>
              </p:nvSpPr>
              <p:spPr>
                <a:xfrm>
                  <a:off x="2439187" y="-5443"/>
                  <a:ext cx="3877433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Bonanza Creek LTER Annual Meeting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, Fairbanks, AK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NACP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, Albuquerque, NM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EGU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, Vienna, Austria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DOE Terrestrial Ecosystem Sciences, 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Washington, DC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Climate Science &amp; Policy, 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Washington, DC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Center for Permafrost SG, Copenhagen, Denmark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Cryosphere in a Changing Climate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, Troms</a:t>
                  </a:r>
                  <a:r>
                    <a:rPr lang="nb-NO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ø, Norway</a:t>
                  </a:r>
                  <a:endParaRPr lang="en-US" sz="120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4101907" y="1522274"/>
                  <a:ext cx="3060893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NRC Polar Research Board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, Washington, DC 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IARPC 1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, Washington, DC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err="1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CliC</a:t>
                  </a: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 SSG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, Geneva, Switzerland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Carbon Cycle Science SG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, Washington, DC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CAPP Meeting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, Stockholm, Sweden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SEARCH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, Boulder, CO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IARPC 2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, Washington, DC 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PAGE 21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NGEE Arctic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, San Francisco, CA</a:t>
                  </a:r>
                  <a:endParaRPr lang="en-US" sz="120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80" name="Right Brace 79"/>
                <p:cNvSpPr/>
                <p:nvPr/>
              </p:nvSpPr>
              <p:spPr>
                <a:xfrm rot="16200000">
                  <a:off x="3817620" y="2689027"/>
                  <a:ext cx="228600" cy="1463040"/>
                </a:xfrm>
                <a:prstGeom prst="rightBrace">
                  <a:avLst>
                    <a:gd name="adj1" fmla="val 30059"/>
                    <a:gd name="adj2" fmla="val 50000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2" name="Straight Connector 81"/>
                <p:cNvCxnSpPr/>
                <p:nvPr/>
              </p:nvCxnSpPr>
              <p:spPr>
                <a:xfrm flipH="1" flipV="1">
                  <a:off x="3924300" y="1413808"/>
                  <a:ext cx="7620" cy="190608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Right Brace 88"/>
                <p:cNvSpPr/>
                <p:nvPr/>
              </p:nvSpPr>
              <p:spPr>
                <a:xfrm rot="16200000">
                  <a:off x="5417819" y="2692969"/>
                  <a:ext cx="228600" cy="1463040"/>
                </a:xfrm>
                <a:prstGeom prst="rightBrace">
                  <a:avLst>
                    <a:gd name="adj1" fmla="val 30059"/>
                    <a:gd name="adj2" fmla="val 50000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6477000" y="0"/>
                  <a:ext cx="2589409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NACP, 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Washington, DC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Climate in Cryosphere, 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Boulder ,CO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ASSW 2015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, Toyama, Japan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GCP SSC meeting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, Oslo, Norway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Our Common Future, 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Paris, France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IARPC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, online 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G</a:t>
                  </a:r>
                  <a:r>
                    <a:rPr lang="de-CH" sz="1200" b="1" dirty="0" err="1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EOQuébec</a:t>
                  </a:r>
                  <a:r>
                    <a:rPr lang="de-CH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, </a:t>
                  </a:r>
                  <a:r>
                    <a:rPr lang="de-CH" sz="1200" dirty="0" err="1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Qué</a:t>
                  </a:r>
                  <a:r>
                    <a:rPr lang="en-US" sz="1200" dirty="0" err="1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bec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 City, Canada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endParaRPr lang="en-US" sz="120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990601" y="1981200"/>
                  <a:ext cx="2941320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EGU, 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Vienna, Austria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Carbon Cycle Science SG, 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Washington, DC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TICOP, </a:t>
                  </a:r>
                  <a:r>
                    <a:rPr lang="en-US" sz="1200" dirty="0" err="1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Salekhard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, Russia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ESA, 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Portland, OR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US-UK Arctic Workshop, 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Cambridge, UK</a:t>
                  </a:r>
                </a:p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AGU, 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San Francisco, CA</a:t>
                  </a:r>
                  <a:endParaRPr lang="en-US" sz="120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95" name="Right Brace 94"/>
                <p:cNvSpPr/>
                <p:nvPr/>
              </p:nvSpPr>
              <p:spPr>
                <a:xfrm rot="16200000">
                  <a:off x="2217420" y="2694636"/>
                  <a:ext cx="228600" cy="1463040"/>
                </a:xfrm>
                <a:prstGeom prst="rightBrace">
                  <a:avLst>
                    <a:gd name="adj1" fmla="val 30059"/>
                    <a:gd name="adj2" fmla="val 50000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ight Brace 95"/>
                <p:cNvSpPr/>
                <p:nvPr/>
              </p:nvSpPr>
              <p:spPr>
                <a:xfrm rot="16200000">
                  <a:off x="672948" y="2696911"/>
                  <a:ext cx="228600" cy="1463040"/>
                </a:xfrm>
                <a:prstGeom prst="rightBrace">
                  <a:avLst>
                    <a:gd name="adj1" fmla="val 30059"/>
                    <a:gd name="adj2" fmla="val 50000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7" name="Straight Connector 96"/>
                <p:cNvCxnSpPr/>
                <p:nvPr/>
              </p:nvCxnSpPr>
              <p:spPr>
                <a:xfrm flipH="1" flipV="1">
                  <a:off x="779628" y="1828800"/>
                  <a:ext cx="7620" cy="149898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0" name="TextBox 99"/>
                <p:cNvSpPr txBox="1"/>
                <p:nvPr/>
              </p:nvSpPr>
              <p:spPr>
                <a:xfrm>
                  <a:off x="231005" y="1475601"/>
                  <a:ext cx="209831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14300" indent="-114300"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AGU, </a:t>
                  </a:r>
                  <a:r>
                    <a:rPr lang="en-US" sz="12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San Francisco, CA</a:t>
                  </a:r>
                  <a:endParaRPr lang="en-US" sz="120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101" name="Right Brace 100"/>
                <p:cNvSpPr/>
                <p:nvPr/>
              </p:nvSpPr>
              <p:spPr>
                <a:xfrm rot="16200000">
                  <a:off x="6985528" y="2689949"/>
                  <a:ext cx="228600" cy="1463040"/>
                </a:xfrm>
                <a:prstGeom prst="rightBrace">
                  <a:avLst>
                    <a:gd name="adj1" fmla="val 30059"/>
                    <a:gd name="adj2" fmla="val 50000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2" name="Straight Connector 101"/>
                <p:cNvCxnSpPr/>
                <p:nvPr/>
              </p:nvCxnSpPr>
              <p:spPr>
                <a:xfrm flipV="1">
                  <a:off x="7099828" y="1673880"/>
                  <a:ext cx="0" cy="164693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1" name="TextBox 80"/>
              <p:cNvSpPr txBox="1"/>
              <p:nvPr/>
            </p:nvSpPr>
            <p:spPr>
              <a:xfrm>
                <a:off x="7068972" y="1371600"/>
                <a:ext cx="2151228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14300" indent="-114300">
                  <a:buFont typeface="Arial" panose="020B0604020202020204" pitchFamily="34" charset="0"/>
                  <a:buChar char="•"/>
                </a:pPr>
                <a:r>
                  <a:rPr lang="en-US" sz="1200" b="1" dirty="0" smtClean="0"/>
                  <a:t>Arctic Encounter, Seattle, WA</a:t>
                </a: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:r>
                  <a:rPr lang="en-US" sz="1200" b="1" dirty="0" smtClean="0"/>
                  <a:t>DGP, </a:t>
                </a:r>
                <a:r>
                  <a:rPr lang="en-US" sz="1200" dirty="0" smtClean="0"/>
                  <a:t>Hamburg, Germany</a:t>
                </a: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:r>
                  <a:rPr lang="en-US" sz="1200" b="1" dirty="0" err="1" smtClean="0"/>
                  <a:t>CliC</a:t>
                </a:r>
                <a:r>
                  <a:rPr lang="en-US" sz="1200" b="1" dirty="0" smtClean="0"/>
                  <a:t> forum</a:t>
                </a:r>
                <a:r>
                  <a:rPr lang="en-US" sz="1200" dirty="0" smtClean="0"/>
                  <a:t>, Copenhagen, Denmark</a:t>
                </a: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:r>
                  <a:rPr lang="en-US" sz="1200" b="1" dirty="0" smtClean="0"/>
                  <a:t>Soil Carbon Vulnerability</a:t>
                </a:r>
                <a:r>
                  <a:rPr lang="en-US" sz="1200" dirty="0" smtClean="0"/>
                  <a:t>, Boulder, CO</a:t>
                </a: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:r>
                  <a:rPr lang="en-US" sz="1200" b="1" dirty="0" smtClean="0"/>
                  <a:t>ASSW</a:t>
                </a:r>
                <a:r>
                  <a:rPr lang="en-US" sz="1200" dirty="0" smtClean="0"/>
                  <a:t>, Fairbanks, AK</a:t>
                </a: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:r>
                  <a:rPr lang="en-US" sz="1200" b="1" dirty="0" smtClean="0"/>
                  <a:t>ARCUS</a:t>
                </a:r>
                <a:r>
                  <a:rPr lang="en-US" sz="1200" dirty="0" smtClean="0"/>
                  <a:t>, Washington, DC</a:t>
                </a: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:r>
                  <a:rPr lang="en-US" sz="1200" b="1" dirty="0"/>
                  <a:t>Powell Center</a:t>
                </a:r>
                <a:r>
                  <a:rPr lang="en-US" sz="1200" dirty="0"/>
                  <a:t>, USGS, Ft Collins</a:t>
                </a: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:endParaRPr lang="en-US" sz="1200" dirty="0"/>
              </a:p>
            </p:txBody>
          </p:sp>
        </p:grpSp>
        <p:cxnSp>
          <p:nvCxnSpPr>
            <p:cNvPr id="112" name="Straight Connector 111"/>
            <p:cNvCxnSpPr/>
            <p:nvPr/>
          </p:nvCxnSpPr>
          <p:spPr>
            <a:xfrm flipV="1">
              <a:off x="8169584" y="3093720"/>
              <a:ext cx="0" cy="1828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7743216" y="4002931"/>
            <a:ext cx="1393708" cy="2778869"/>
            <a:chOff x="7743216" y="4002931"/>
            <a:chExt cx="1393708" cy="2778869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8437179" y="4175760"/>
              <a:ext cx="0" cy="100584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extrusionH="50800" contourW="12700" prstMaterial="dkEdge">
              <a:bevelT w="114300" prst="artDeco"/>
              <a:extrusionClr>
                <a:schemeClr val="accent2">
                  <a:lumMod val="50000"/>
                </a:schemeClr>
              </a:extrusionClr>
              <a:contourClr>
                <a:schemeClr val="accent2">
                  <a:lumMod val="50000"/>
                </a:schemeClr>
              </a:contour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 rot="2700000">
              <a:off x="8322879" y="4002931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43216" y="5268724"/>
              <a:ext cx="13937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</a:rPr>
                <a:t>Lead meeting, Potsdam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pic>
          <p:nvPicPr>
            <p:cNvPr id="3076" name="Picture 4" descr="http://www.landhotel-potsdam.de/files/Hotel/hp2/brandenburgpotsdam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3447" y="5899622"/>
              <a:ext cx="1178153" cy="882178"/>
            </a:xfrm>
            <a:prstGeom prst="rect">
              <a:avLst/>
            </a:prstGeom>
            <a:noFill/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-216225" y="3932046"/>
            <a:ext cx="8598225" cy="2637992"/>
            <a:chOff x="-216225" y="3932046"/>
            <a:chExt cx="8598225" cy="2637992"/>
          </a:xfrm>
        </p:grpSpPr>
        <p:grpSp>
          <p:nvGrpSpPr>
            <p:cNvPr id="104" name="Group 103"/>
            <p:cNvGrpSpPr/>
            <p:nvPr/>
          </p:nvGrpSpPr>
          <p:grpSpPr>
            <a:xfrm>
              <a:off x="839502" y="3961630"/>
              <a:ext cx="5938339" cy="1280930"/>
              <a:chOff x="839502" y="3961630"/>
              <a:chExt cx="5938339" cy="1280930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1423290" y="4226243"/>
                <a:ext cx="0" cy="182880"/>
              </a:xfrm>
              <a:prstGeom prst="line">
                <a:avLst/>
              </a:prstGeom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50800" contourW="12700" prstMaterial="dkEdge">
                <a:bevelT w="114300" prst="artDeco"/>
                <a:extrusionClr>
                  <a:schemeClr val="tx1">
                    <a:lumMod val="85000"/>
                    <a:lumOff val="15000"/>
                  </a:schemeClr>
                </a:extrusionClr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3069854" y="4226243"/>
                <a:ext cx="0" cy="182880"/>
              </a:xfrm>
              <a:prstGeom prst="line">
                <a:avLst/>
              </a:prstGeom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50800" contourW="12700" prstMaterial="dkEdge">
                <a:bevelT w="114300" prst="artDeco"/>
                <a:extrusionClr>
                  <a:schemeClr val="tx1">
                    <a:lumMod val="85000"/>
                    <a:lumOff val="15000"/>
                  </a:schemeClr>
                </a:extrusionClr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4572000" y="4226243"/>
                <a:ext cx="0" cy="182880"/>
              </a:xfrm>
              <a:prstGeom prst="line">
                <a:avLst/>
              </a:prstGeom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50800" contourW="12700" prstMaterial="dkEdge">
                <a:bevelT w="114300" prst="artDeco"/>
                <a:extrusionClr>
                  <a:schemeClr val="tx1">
                    <a:lumMod val="85000"/>
                    <a:lumOff val="15000"/>
                  </a:schemeClr>
                </a:extrusionClr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6188511" y="4226243"/>
                <a:ext cx="0" cy="182880"/>
              </a:xfrm>
              <a:prstGeom prst="line">
                <a:avLst/>
              </a:prstGeom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50800" contourW="12700" prstMaterial="dkEdge">
                <a:bevelT w="114300" prst="artDeco"/>
                <a:extrusionClr>
                  <a:schemeClr val="tx1">
                    <a:lumMod val="85000"/>
                    <a:lumOff val="15000"/>
                  </a:schemeClr>
                </a:extrusionClr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Isosceles Triangle 46"/>
              <p:cNvSpPr/>
              <p:nvPr/>
            </p:nvSpPr>
            <p:spPr>
              <a:xfrm>
                <a:off x="1286130" y="3961630"/>
                <a:ext cx="274320" cy="274320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Isosceles Triangle 54"/>
              <p:cNvSpPr/>
              <p:nvPr/>
            </p:nvSpPr>
            <p:spPr>
              <a:xfrm>
                <a:off x="2926080" y="3961630"/>
                <a:ext cx="274320" cy="274320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Isosceles Triangle 55"/>
              <p:cNvSpPr/>
              <p:nvPr/>
            </p:nvSpPr>
            <p:spPr>
              <a:xfrm>
                <a:off x="4426755" y="3961630"/>
                <a:ext cx="274320" cy="274320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Isosceles Triangle 56"/>
              <p:cNvSpPr/>
              <p:nvPr/>
            </p:nvSpPr>
            <p:spPr>
              <a:xfrm>
                <a:off x="6051351" y="3961630"/>
                <a:ext cx="274320" cy="274320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39502" y="4503896"/>
                <a:ext cx="116757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1</a:t>
                </a:r>
                <a:r>
                  <a:rPr lang="en-US" sz="1400" baseline="30000" dirty="0" smtClean="0"/>
                  <a:t>st</a:t>
                </a:r>
                <a:r>
                  <a:rPr lang="en-US" sz="1400" dirty="0" smtClean="0"/>
                  <a:t> Annual Meeting, AGU</a:t>
                </a:r>
                <a:endParaRPr lang="en-US" sz="1400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2412324" y="4503896"/>
                <a:ext cx="116757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2</a:t>
                </a:r>
                <a:r>
                  <a:rPr lang="en-US" sz="1400" baseline="30000" dirty="0" smtClean="0"/>
                  <a:t>nd</a:t>
                </a:r>
                <a:r>
                  <a:rPr lang="en-US" sz="1400" dirty="0" smtClean="0"/>
                  <a:t>  Annual Meeting, AGU</a:t>
                </a:r>
                <a:endParaRPr lang="en-US" sz="1400" dirty="0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3985412" y="4503896"/>
                <a:ext cx="116757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3</a:t>
                </a:r>
                <a:r>
                  <a:rPr lang="en-US" sz="1400" baseline="30000" dirty="0" smtClean="0"/>
                  <a:t>rd</a:t>
                </a:r>
                <a:r>
                  <a:rPr lang="en-US" sz="1400" dirty="0" smtClean="0"/>
                  <a:t> Annual Meeting, AGU</a:t>
                </a:r>
                <a:endParaRPr lang="en-US" sz="1400" dirty="0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5610265" y="4503896"/>
                <a:ext cx="116757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4</a:t>
                </a:r>
                <a:r>
                  <a:rPr lang="en-US" sz="1400" baseline="30000" dirty="0" smtClean="0"/>
                  <a:t>th</a:t>
                </a:r>
                <a:r>
                  <a:rPr lang="en-US" sz="1400" dirty="0" smtClean="0"/>
                  <a:t> Annual Meeting, AGU</a:t>
                </a:r>
                <a:endParaRPr lang="en-US" sz="1400" dirty="0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-216225" y="3932046"/>
              <a:ext cx="8598225" cy="2637992"/>
              <a:chOff x="-132424" y="3969842"/>
              <a:chExt cx="8598225" cy="2637992"/>
            </a:xfrm>
          </p:grpSpPr>
          <p:cxnSp>
            <p:nvCxnSpPr>
              <p:cNvPr id="117" name="Straight Connector 116"/>
              <p:cNvCxnSpPr/>
              <p:nvPr/>
            </p:nvCxnSpPr>
            <p:spPr>
              <a:xfrm>
                <a:off x="7665609" y="4234455"/>
                <a:ext cx="0" cy="182880"/>
              </a:xfrm>
              <a:prstGeom prst="line">
                <a:avLst/>
              </a:prstGeom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50800" contourW="12700" prstMaterial="dkEdge">
                <a:bevelT w="114300" prst="artDeco"/>
                <a:extrusionClr>
                  <a:schemeClr val="tx1">
                    <a:lumMod val="85000"/>
                    <a:lumOff val="15000"/>
                  </a:schemeClr>
                </a:extrusionClr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oup 24"/>
              <p:cNvGrpSpPr/>
              <p:nvPr/>
            </p:nvGrpSpPr>
            <p:grpSpPr>
              <a:xfrm>
                <a:off x="-132424" y="3984490"/>
                <a:ext cx="7716829" cy="2623344"/>
                <a:chOff x="-132424" y="3984490"/>
                <a:chExt cx="7716829" cy="2623344"/>
              </a:xfrm>
            </p:grpSpPr>
            <p:cxnSp>
              <p:nvCxnSpPr>
                <p:cNvPr id="54" name="Straight Connector 53"/>
                <p:cNvCxnSpPr/>
                <p:nvPr/>
              </p:nvCxnSpPr>
              <p:spPr>
                <a:xfrm>
                  <a:off x="6884660" y="4175760"/>
                  <a:ext cx="0" cy="1005840"/>
                </a:xfrm>
                <a:prstGeom prst="line">
                  <a:avLst/>
                </a:prstGeom>
                <a:ln w="3810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 extrusionH="50800" contourW="12700" prstMaterial="dkEdge">
                  <a:bevelT w="114300" prst="artDeco"/>
                  <a:extrusionClr>
                    <a:schemeClr val="accent2">
                      <a:lumMod val="50000"/>
                    </a:schemeClr>
                  </a:extrusionClr>
                  <a:contourClr>
                    <a:schemeClr val="accent2">
                      <a:lumMod val="50000"/>
                    </a:schemeClr>
                  </a:contourClr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Rectangle 40"/>
                <p:cNvSpPr/>
                <p:nvPr/>
              </p:nvSpPr>
              <p:spPr>
                <a:xfrm rot="2700000">
                  <a:off x="6770360" y="4002931"/>
                  <a:ext cx="228600" cy="2286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 prstMaterial="matt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6190697" y="5268724"/>
                  <a:ext cx="139370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solidFill>
                        <a:srgbClr val="C00000"/>
                      </a:solidFill>
                    </a:rPr>
                    <a:t>Lead meeting, Flagstaff</a:t>
                  </a:r>
                  <a:endParaRPr lang="en-US" sz="1400" dirty="0">
                    <a:solidFill>
                      <a:srgbClr val="C00000"/>
                    </a:solidFill>
                  </a:endParaRPr>
                </a:p>
              </p:txBody>
            </p:sp>
            <p:pic>
              <p:nvPicPr>
                <p:cNvPr id="1028" name="Picture 4" descr="https://4.bp.blogspot.com/-Uq8YRuhinas/VLnvaW2AK8I/AAAAAAAAEis/lAz7_jeXwUo/s1600/IMG_1599_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32792" y="5912493"/>
                  <a:ext cx="914400" cy="685800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92" name="Group 91"/>
                <p:cNvGrpSpPr/>
                <p:nvPr/>
              </p:nvGrpSpPr>
              <p:grpSpPr>
                <a:xfrm>
                  <a:off x="-132424" y="3984490"/>
                  <a:ext cx="6068832" cy="2623344"/>
                  <a:chOff x="-132424" y="3984490"/>
                  <a:chExt cx="6068832" cy="2623344"/>
                </a:xfrm>
              </p:grpSpPr>
              <p:cxnSp>
                <p:nvCxnSpPr>
                  <p:cNvPr id="52" name="Straight Connector 51"/>
                  <p:cNvCxnSpPr/>
                  <p:nvPr/>
                </p:nvCxnSpPr>
                <p:spPr>
                  <a:xfrm flipH="1">
                    <a:off x="5301112" y="4175760"/>
                    <a:ext cx="0" cy="1005840"/>
                  </a:xfrm>
                  <a:prstGeom prst="line">
                    <a:avLst/>
                  </a:prstGeom>
                  <a:ln w="38100">
                    <a:solidFill>
                      <a:schemeClr val="accent2">
                        <a:lumMod val="75000"/>
                      </a:schemeClr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 extrusionH="50800" contourW="12700" prstMaterial="dkEdge">
                    <a:bevelT w="114300" prst="artDeco"/>
                    <a:extrusionClr>
                      <a:schemeClr val="accent2">
                        <a:lumMod val="50000"/>
                      </a:schemeClr>
                    </a:extrusionClr>
                    <a:contourClr>
                      <a:schemeClr val="accent2">
                        <a:lumMod val="50000"/>
                      </a:schemeClr>
                    </a:contourClr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/>
                  <p:cNvCxnSpPr/>
                  <p:nvPr/>
                </p:nvCxnSpPr>
                <p:spPr>
                  <a:xfrm>
                    <a:off x="3719525" y="4175760"/>
                    <a:ext cx="11483" cy="1005840"/>
                  </a:xfrm>
                  <a:prstGeom prst="line">
                    <a:avLst/>
                  </a:prstGeom>
                  <a:ln w="38100">
                    <a:solidFill>
                      <a:schemeClr val="accent2">
                        <a:lumMod val="75000"/>
                      </a:schemeClr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 extrusionH="50800" contourW="12700" prstMaterial="dkEdge">
                    <a:bevelT w="114300" prst="artDeco"/>
                    <a:extrusionClr>
                      <a:schemeClr val="accent2">
                        <a:lumMod val="50000"/>
                      </a:schemeClr>
                    </a:extrusionClr>
                    <a:contourClr>
                      <a:schemeClr val="accent2">
                        <a:lumMod val="50000"/>
                      </a:schemeClr>
                    </a:contourClr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/>
                </p:nvCxnSpPr>
                <p:spPr>
                  <a:xfrm>
                    <a:off x="2136218" y="4175760"/>
                    <a:ext cx="4085" cy="1005840"/>
                  </a:xfrm>
                  <a:prstGeom prst="line">
                    <a:avLst/>
                  </a:prstGeom>
                  <a:ln w="38100">
                    <a:solidFill>
                      <a:schemeClr val="accent2">
                        <a:lumMod val="75000"/>
                      </a:schemeClr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 extrusionH="50800" contourW="12700" prstMaterial="dkEdge">
                    <a:bevelT w="114300" prst="artDeco"/>
                    <a:extrusionClr>
                      <a:schemeClr val="accent2">
                        <a:lumMod val="50000"/>
                      </a:schemeClr>
                    </a:extrusionClr>
                    <a:contourClr>
                      <a:schemeClr val="accent2">
                        <a:lumMod val="50000"/>
                      </a:schemeClr>
                    </a:contourClr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-132424" y="5268724"/>
                    <a:ext cx="1732624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 smtClean="0">
                        <a:solidFill>
                          <a:srgbClr val="C00000"/>
                        </a:solidFill>
                      </a:rPr>
                      <a:t>Kick-off 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C00000"/>
                        </a:solidFill>
                      </a:rPr>
                      <a:t>meeting, Seattle</a:t>
                    </a:r>
                    <a:endParaRPr lang="en-US" sz="1400" dirty="0">
                      <a:solidFill>
                        <a:srgbClr val="C00000"/>
                      </a:solidFill>
                    </a:endParaRPr>
                  </a:p>
                </p:txBody>
              </p:sp>
              <p:pic>
                <p:nvPicPr>
                  <p:cNvPr id="1026" name="Picture 2" descr="http://www.permafrostcarbon.org/images/Seattle%20group%20photo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3661" t="19654" r="13293" b="22158"/>
                  <a:stretch/>
                </p:blipFill>
                <p:spPr bwMode="auto">
                  <a:xfrm>
                    <a:off x="124551" y="5912493"/>
                    <a:ext cx="1005840" cy="695341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618845" y="4175760"/>
                    <a:ext cx="0" cy="1005840"/>
                  </a:xfrm>
                  <a:prstGeom prst="line">
                    <a:avLst/>
                  </a:prstGeom>
                  <a:ln w="38100">
                    <a:solidFill>
                      <a:schemeClr val="accent2">
                        <a:lumMod val="75000"/>
                      </a:schemeClr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 extrusionH="50800" contourW="12700" prstMaterial="dkEdge">
                    <a:bevelT w="114300" prst="artDeco"/>
                    <a:extrusionClr>
                      <a:schemeClr val="accent2">
                        <a:lumMod val="50000"/>
                      </a:schemeClr>
                    </a:extrusionClr>
                    <a:contourClr>
                      <a:schemeClr val="accent2">
                        <a:lumMod val="50000"/>
                      </a:schemeClr>
                    </a:contourClr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Rectangle 26"/>
                  <p:cNvSpPr/>
                  <p:nvPr/>
                </p:nvSpPr>
                <p:spPr>
                  <a:xfrm rot="2700000">
                    <a:off x="504545" y="4016587"/>
                    <a:ext cx="228600" cy="2286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 prstMaterial="matte"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 31"/>
                  <p:cNvSpPr/>
                  <p:nvPr/>
                </p:nvSpPr>
                <p:spPr>
                  <a:xfrm rot="2700000">
                    <a:off x="2023960" y="3984490"/>
                    <a:ext cx="228600" cy="2286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 prstMaterial="matte"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/>
                  <p:cNvSpPr/>
                  <p:nvPr/>
                </p:nvSpPr>
                <p:spPr>
                  <a:xfrm rot="2700000">
                    <a:off x="3605225" y="4016587"/>
                    <a:ext cx="228600" cy="2286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 prstMaterial="matte"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/>
                  <p:cNvSpPr/>
                  <p:nvPr/>
                </p:nvSpPr>
                <p:spPr>
                  <a:xfrm rot="2700000">
                    <a:off x="5190469" y="3984490"/>
                    <a:ext cx="228600" cy="2286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 prstMaterial="matte"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1343132" y="5268724"/>
                    <a:ext cx="1590256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 smtClean="0">
                        <a:solidFill>
                          <a:srgbClr val="C00000"/>
                        </a:solidFill>
                      </a:rPr>
                      <a:t>Lead meeting, Florida</a:t>
                    </a:r>
                    <a:endParaRPr lang="en-US" sz="1400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4675102" y="5268724"/>
                    <a:ext cx="1261306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dirty="0" smtClean="0">
                        <a:solidFill>
                          <a:srgbClr val="C00000"/>
                        </a:solidFill>
                      </a:rPr>
                      <a:t>Lead meeting, 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C00000"/>
                        </a:solidFill>
                      </a:rPr>
                      <a:t>Stockholm</a:t>
                    </a:r>
                    <a:endParaRPr lang="en-US" sz="1400" dirty="0">
                      <a:solidFill>
                        <a:srgbClr val="C00000"/>
                      </a:solidFill>
                    </a:endParaRPr>
                  </a:p>
                </p:txBody>
              </p:sp>
              <p:pic>
                <p:nvPicPr>
                  <p:cNvPr id="1030" name="Picture 6" descr="FL meeting 2013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76600" y="5912493"/>
                    <a:ext cx="914400" cy="685800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3092448" y="5268724"/>
                    <a:ext cx="1285456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 smtClean="0">
                        <a:solidFill>
                          <a:srgbClr val="C00000"/>
                        </a:solidFill>
                      </a:rPr>
                      <a:t>Lead meeting, Florida</a:t>
                    </a:r>
                    <a:endParaRPr lang="en-US" sz="1400" dirty="0">
                      <a:solidFill>
                        <a:srgbClr val="C00000"/>
                      </a:solidFill>
                    </a:endParaRPr>
                  </a:p>
                </p:txBody>
              </p:sp>
              <p:pic>
                <p:nvPicPr>
                  <p:cNvPr id="1032" name="Picture 8" descr="Stockholm 2014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42344" y="5912493"/>
                    <a:ext cx="914400" cy="685800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34" name="Picture 10" descr="Florida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681060" y="5912493"/>
                    <a:ext cx="914400" cy="685800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78" name="TextBox 77"/>
              <p:cNvSpPr txBox="1"/>
              <p:nvPr/>
            </p:nvSpPr>
            <p:spPr>
              <a:xfrm>
                <a:off x="7298225" y="4483768"/>
                <a:ext cx="116757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5</a:t>
                </a:r>
                <a:r>
                  <a:rPr lang="en-US" sz="1400" baseline="30000" dirty="0" smtClean="0"/>
                  <a:t>th</a:t>
                </a:r>
                <a:r>
                  <a:rPr lang="en-US" sz="1400" dirty="0" smtClean="0"/>
                  <a:t> Annual Meeting, AGU</a:t>
                </a:r>
                <a:endParaRPr lang="en-US" sz="1400" dirty="0"/>
              </a:p>
            </p:txBody>
          </p:sp>
          <p:sp>
            <p:nvSpPr>
              <p:cNvPr id="118" name="Isosceles Triangle 117"/>
              <p:cNvSpPr/>
              <p:nvPr/>
            </p:nvSpPr>
            <p:spPr>
              <a:xfrm>
                <a:off x="7528449" y="3969842"/>
                <a:ext cx="274320" cy="274320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8557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0" y="3337560"/>
            <a:ext cx="9067800" cy="91440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524000" y="3668530"/>
            <a:ext cx="0" cy="27432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0257" y="36228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44159" y="36228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pic>
        <p:nvPicPr>
          <p:cNvPr id="23" name="Picture 12" descr="http://www.permafrostcarbon.org/images/RCN%20logo%20thum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231" y="5438746"/>
            <a:ext cx="1099659" cy="10996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724400" y="6519446"/>
            <a:ext cx="4483820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more at: </a:t>
            </a:r>
            <a:r>
              <a:rPr lang="en-US" sz="1600" b="1" dirty="0" err="1" smtClean="0">
                <a:solidFill>
                  <a:srgbClr val="C00000"/>
                </a:solidFill>
              </a:rPr>
              <a:t>www.permafrostcarbon.org</a:t>
            </a:r>
            <a:r>
              <a:rPr lang="en-US" sz="1600" b="1" dirty="0">
                <a:solidFill>
                  <a:srgbClr val="C00000"/>
                </a:solidFill>
              </a:rPr>
              <a:t>/</a:t>
            </a:r>
            <a:r>
              <a:rPr lang="en-US" sz="1600" b="1" dirty="0" smtClean="0">
                <a:solidFill>
                  <a:srgbClr val="C00000"/>
                </a:solidFill>
              </a:rPr>
              <a:t>publications</a:t>
            </a:r>
            <a:endParaRPr lang="en-US" sz="1600" b="1" dirty="0">
              <a:solidFill>
                <a:srgbClr val="C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526" y="4114801"/>
            <a:ext cx="8274608" cy="2595264"/>
            <a:chOff x="85526" y="4114801"/>
            <a:chExt cx="8274608" cy="2595264"/>
          </a:xfrm>
        </p:grpSpPr>
        <p:sp>
          <p:nvSpPr>
            <p:cNvPr id="26" name="Right Brace 25"/>
            <p:cNvSpPr/>
            <p:nvPr/>
          </p:nvSpPr>
          <p:spPr>
            <a:xfrm rot="5400000" flipH="1">
              <a:off x="1865442" y="2334885"/>
              <a:ext cx="343662" cy="3903493"/>
            </a:xfrm>
            <a:prstGeom prst="rightBrace">
              <a:avLst>
                <a:gd name="adj1" fmla="val 30059"/>
                <a:gd name="adj2" fmla="val 84828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5526" y="4419600"/>
              <a:ext cx="7906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C00000"/>
                  </a:solidFill>
                </a:rPr>
                <a:t>A pan-Arctic synthesis of CH</a:t>
              </a:r>
              <a:r>
                <a:rPr lang="en-US" sz="1200" baseline="-25000" dirty="0">
                  <a:solidFill>
                    <a:srgbClr val="C00000"/>
                  </a:solidFill>
                </a:rPr>
                <a:t>4</a:t>
              </a:r>
              <a:r>
                <a:rPr lang="en-US" sz="1200" dirty="0">
                  <a:solidFill>
                    <a:srgbClr val="C00000"/>
                  </a:solidFill>
                </a:rPr>
                <a:t> and CO</a:t>
              </a:r>
              <a:r>
                <a:rPr lang="en-US" sz="1200" baseline="-25000" dirty="0">
                  <a:solidFill>
                    <a:srgbClr val="C00000"/>
                  </a:solidFill>
                </a:rPr>
                <a:t>2</a:t>
              </a:r>
              <a:r>
                <a:rPr lang="en-US" sz="1200" dirty="0">
                  <a:solidFill>
                    <a:srgbClr val="C00000"/>
                  </a:solidFill>
                </a:rPr>
                <a:t> production from anoxic soil </a:t>
              </a:r>
              <a:r>
                <a:rPr lang="en-US" sz="1200" dirty="0" smtClean="0">
                  <a:solidFill>
                    <a:srgbClr val="C00000"/>
                  </a:solidFill>
                </a:rPr>
                <a:t>incubations. </a:t>
              </a:r>
              <a:r>
                <a:rPr lang="en-US" sz="1200" b="1" dirty="0" smtClean="0">
                  <a:solidFill>
                    <a:srgbClr val="C00000"/>
                  </a:solidFill>
                </a:rPr>
                <a:t>Treat et al. GCB 2015</a:t>
              </a:r>
              <a:endParaRPr lang="en-US" sz="1200" b="1" dirty="0">
                <a:solidFill>
                  <a:srgbClr val="C0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5526" y="4648200"/>
              <a:ext cx="55407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rgbClr val="C00000"/>
                  </a:solidFill>
                </a:rPr>
                <a:t>Climate Change and the Permafrost Carbon Feedback. </a:t>
              </a:r>
              <a:r>
                <a:rPr lang="en-US" sz="1200" b="1" dirty="0" smtClean="0">
                  <a:solidFill>
                    <a:srgbClr val="C00000"/>
                  </a:solidFill>
                </a:rPr>
                <a:t>Schuur et al. Nature 2015</a:t>
              </a:r>
              <a:endParaRPr lang="en-US" sz="1200" b="1" dirty="0">
                <a:solidFill>
                  <a:srgbClr val="C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5526" y="5791200"/>
              <a:ext cx="76287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rgbClr val="C00000"/>
                  </a:solidFill>
                </a:rPr>
                <a:t>A simplified, data-constrained approach to estimate the permafrost carbon–climate feedback. </a:t>
              </a:r>
              <a:r>
                <a:rPr lang="en-US" sz="1200" b="1" dirty="0" smtClean="0">
                  <a:solidFill>
                    <a:srgbClr val="C00000"/>
                  </a:solidFill>
                </a:rPr>
                <a:t>Koven et al. 2015, Proc. Royal Soc. </a:t>
              </a:r>
              <a:endParaRPr lang="en-US" sz="1200" b="1" dirty="0">
                <a:solidFill>
                  <a:srgbClr val="C0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5526" y="4876800"/>
              <a:ext cx="827460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C00000"/>
                  </a:solidFill>
                </a:rPr>
                <a:t>Assessment of model estimates of land-atmosphere CO</a:t>
              </a:r>
              <a:r>
                <a:rPr lang="en-US" sz="1200" baseline="-25000" dirty="0">
                  <a:solidFill>
                    <a:srgbClr val="C00000"/>
                  </a:solidFill>
                </a:rPr>
                <a:t>2</a:t>
              </a:r>
              <a:r>
                <a:rPr lang="en-US" sz="1200" dirty="0">
                  <a:solidFill>
                    <a:srgbClr val="C00000"/>
                  </a:solidFill>
                </a:rPr>
                <a:t> exchange across Northern Eurasia</a:t>
              </a:r>
              <a:r>
                <a:rPr lang="en-US" sz="1200" dirty="0" smtClean="0">
                  <a:solidFill>
                    <a:srgbClr val="C00000"/>
                  </a:solidFill>
                </a:rPr>
                <a:t>. </a:t>
              </a:r>
              <a:r>
                <a:rPr lang="en-US" sz="1200" b="1" dirty="0" smtClean="0">
                  <a:solidFill>
                    <a:srgbClr val="C00000"/>
                  </a:solidFill>
                </a:rPr>
                <a:t>Rawlins et al. 2015 Biogeosciences</a:t>
              </a:r>
              <a:endParaRPr lang="en-US" sz="1200" b="1" dirty="0">
                <a:solidFill>
                  <a:srgbClr val="C0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5526" y="5105400"/>
              <a:ext cx="715308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C00000"/>
                  </a:solidFill>
                </a:rPr>
                <a:t>Permafrost thaw and resulting soil moisture changes regulate projected high-latitude CO</a:t>
              </a:r>
              <a:r>
                <a:rPr lang="en-US" sz="1200" baseline="-25000" dirty="0">
                  <a:solidFill>
                    <a:srgbClr val="C00000"/>
                  </a:solidFill>
                </a:rPr>
                <a:t>2</a:t>
              </a:r>
              <a:r>
                <a:rPr lang="en-US" sz="1200" dirty="0">
                  <a:solidFill>
                    <a:srgbClr val="C00000"/>
                  </a:solidFill>
                </a:rPr>
                <a:t> and CH</a:t>
              </a:r>
              <a:r>
                <a:rPr lang="en-US" sz="1200" baseline="-25000" dirty="0">
                  <a:solidFill>
                    <a:srgbClr val="C00000"/>
                  </a:solidFill>
                </a:rPr>
                <a:t>4</a:t>
              </a:r>
              <a:r>
                <a:rPr lang="en-US" sz="1200" dirty="0">
                  <a:solidFill>
                    <a:srgbClr val="C00000"/>
                  </a:solidFill>
                </a:rPr>
                <a:t> emissions.</a:t>
              </a:r>
              <a:r>
                <a:rPr lang="en-US" sz="1200" i="1" dirty="0">
                  <a:solidFill>
                    <a:srgbClr val="C00000"/>
                  </a:solidFill>
                </a:rPr>
                <a:t> </a:t>
              </a:r>
              <a:r>
                <a:rPr lang="en-US" sz="1200" b="1" dirty="0" smtClean="0">
                  <a:solidFill>
                    <a:srgbClr val="C00000"/>
                  </a:solidFill>
                </a:rPr>
                <a:t>Lawrence et al. 2015, ERL</a:t>
              </a:r>
              <a:endParaRPr lang="en-US" sz="1200" b="1" dirty="0">
                <a:solidFill>
                  <a:srgbClr val="C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5526" y="5514201"/>
              <a:ext cx="3878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C00000"/>
                  </a:solidFill>
                </a:rPr>
                <a:t>Permafrost soils and carbon </a:t>
              </a:r>
              <a:r>
                <a:rPr lang="en-US" sz="1200" dirty="0" smtClean="0">
                  <a:solidFill>
                    <a:srgbClr val="C00000"/>
                  </a:solidFill>
                </a:rPr>
                <a:t>cycling, </a:t>
              </a:r>
              <a:r>
                <a:rPr lang="en-US" sz="1200" b="1" dirty="0" smtClean="0">
                  <a:solidFill>
                    <a:srgbClr val="C00000"/>
                  </a:solidFill>
                </a:rPr>
                <a:t>Ping et al. 2015 Soil</a:t>
              </a:r>
              <a:endParaRPr lang="en-US" sz="1200" b="1" dirty="0">
                <a:solidFill>
                  <a:srgbClr val="C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5526" y="6248400"/>
              <a:ext cx="59365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rgbClr val="C00000"/>
                  </a:solidFill>
                </a:rPr>
                <a:t>Effects of permafrost thaw on Arctic aquatic ecosystems. </a:t>
              </a:r>
              <a:r>
                <a:rPr lang="en-US" sz="1200" b="1" dirty="0" err="1" smtClean="0">
                  <a:solidFill>
                    <a:srgbClr val="C00000"/>
                  </a:solidFill>
                </a:rPr>
                <a:t>Vonk</a:t>
              </a:r>
              <a:r>
                <a:rPr lang="en-US" sz="1200" b="1" dirty="0" smtClean="0">
                  <a:solidFill>
                    <a:srgbClr val="C00000"/>
                  </a:solidFill>
                </a:rPr>
                <a:t> et al. 2015, </a:t>
              </a:r>
              <a:r>
                <a:rPr lang="en-US" sz="1200" b="1" dirty="0" err="1" smtClean="0">
                  <a:solidFill>
                    <a:srgbClr val="C00000"/>
                  </a:solidFill>
                </a:rPr>
                <a:t>Biogeosciences</a:t>
              </a:r>
              <a:endParaRPr lang="en-US" sz="12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5526" y="152400"/>
            <a:ext cx="9343575" cy="3334329"/>
            <a:chOff x="85526" y="152400"/>
            <a:chExt cx="9343575" cy="3334329"/>
          </a:xfrm>
        </p:grpSpPr>
        <p:sp>
          <p:nvSpPr>
            <p:cNvPr id="21" name="Right Brace 20"/>
            <p:cNvSpPr/>
            <p:nvPr/>
          </p:nvSpPr>
          <p:spPr>
            <a:xfrm rot="5400000">
              <a:off x="3881788" y="-583276"/>
              <a:ext cx="514929" cy="7625082"/>
            </a:xfrm>
            <a:prstGeom prst="rightBrace">
              <a:avLst>
                <a:gd name="adj1" fmla="val 30059"/>
                <a:gd name="adj2" fmla="val 72877"/>
              </a:avLst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5526" y="1219200"/>
              <a:ext cx="905936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accent1">
                      <a:lumMod val="75000"/>
                    </a:schemeClr>
                  </a:solidFill>
                </a:rPr>
                <a:t>Potential carbon emissions dominated by carbon dioxide from thawed permafrost soils. </a:t>
              </a:r>
              <a:r>
                <a:rPr lang="en-US" sz="1200" b="1" dirty="0" err="1" smtClean="0">
                  <a:solidFill>
                    <a:srgbClr val="376092"/>
                  </a:solidFill>
                </a:rPr>
                <a:t>Schädel</a:t>
              </a:r>
              <a:r>
                <a:rPr lang="en-US" sz="1200" b="1" dirty="0" smtClean="0">
                  <a:solidFill>
                    <a:srgbClr val="376092"/>
                  </a:solidFill>
                </a:rPr>
                <a:t> </a:t>
              </a:r>
              <a:r>
                <a:rPr lang="en-US" sz="1200" b="1" dirty="0">
                  <a:solidFill>
                    <a:srgbClr val="376092"/>
                  </a:solidFill>
                </a:rPr>
                <a:t>et al. </a:t>
              </a:r>
              <a:r>
                <a:rPr lang="en-US" sz="1200" b="1" dirty="0" smtClean="0">
                  <a:solidFill>
                    <a:srgbClr val="376092"/>
                  </a:solidFill>
                </a:rPr>
                <a:t>Nature </a:t>
              </a:r>
              <a:r>
                <a:rPr lang="en-US" sz="1200" b="1" dirty="0">
                  <a:solidFill>
                    <a:srgbClr val="376092"/>
                  </a:solidFill>
                </a:rPr>
                <a:t>Climate Change, in </a:t>
              </a:r>
              <a:r>
                <a:rPr lang="en-US" sz="1200" b="1" dirty="0" smtClean="0">
                  <a:solidFill>
                    <a:srgbClr val="376092"/>
                  </a:solidFill>
                </a:rPr>
                <a:t>press</a:t>
              </a:r>
              <a:endParaRPr lang="en-US" sz="1200" b="1" dirty="0">
                <a:solidFill>
                  <a:srgbClr val="376092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5526" y="152400"/>
              <a:ext cx="904243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tx2"/>
                  </a:solidFill>
                </a:rPr>
                <a:t>Biomass </a:t>
              </a:r>
              <a:r>
                <a:rPr lang="en-US" sz="1200" dirty="0">
                  <a:solidFill>
                    <a:schemeClr val="tx2"/>
                  </a:solidFill>
                </a:rPr>
                <a:t>offsets little or none of permafrost carbon release from soils, streams, and wildfire: an expert </a:t>
              </a:r>
              <a:r>
                <a:rPr lang="en-US" sz="1200" dirty="0" smtClean="0">
                  <a:solidFill>
                    <a:schemeClr val="tx2"/>
                  </a:solidFill>
                </a:rPr>
                <a:t>assessment. </a:t>
              </a:r>
              <a:r>
                <a:rPr lang="en-US" sz="1200" b="1" dirty="0" smtClean="0">
                  <a:solidFill>
                    <a:schemeClr val="tx2"/>
                  </a:solidFill>
                </a:rPr>
                <a:t>Abbott et al. 2016 ERL</a:t>
              </a:r>
              <a:endParaRPr 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5526" y="1524000"/>
              <a:ext cx="902974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rgbClr val="376092"/>
                  </a:solidFill>
                </a:rPr>
                <a:t>Thermokarst </a:t>
              </a:r>
              <a:r>
                <a:rPr lang="en-US" sz="1200" dirty="0">
                  <a:solidFill>
                    <a:srgbClr val="376092"/>
                  </a:solidFill>
                </a:rPr>
                <a:t>terrain: circumpolar distribution and soil carbon vulnerability. </a:t>
              </a:r>
              <a:r>
                <a:rPr lang="en-US" sz="1200" b="1" dirty="0" smtClean="0">
                  <a:solidFill>
                    <a:srgbClr val="376092"/>
                  </a:solidFill>
                </a:rPr>
                <a:t>Olefeldt et </a:t>
              </a:r>
              <a:r>
                <a:rPr lang="en-US" sz="1200" b="1" dirty="0">
                  <a:solidFill>
                    <a:srgbClr val="376092"/>
                  </a:solidFill>
                </a:rPr>
                <a:t>al</a:t>
              </a:r>
              <a:r>
                <a:rPr lang="en-US" sz="1200" b="1" dirty="0" smtClean="0">
                  <a:solidFill>
                    <a:srgbClr val="376092"/>
                  </a:solidFill>
                </a:rPr>
                <a:t>., Nature Communications, </a:t>
              </a:r>
              <a:r>
                <a:rPr lang="en-US" sz="1200" b="1" dirty="0">
                  <a:solidFill>
                    <a:srgbClr val="376092"/>
                  </a:solidFill>
                </a:rPr>
                <a:t>in </a:t>
              </a:r>
              <a:r>
                <a:rPr lang="en-US" sz="1200" b="1" dirty="0" smtClean="0">
                  <a:solidFill>
                    <a:srgbClr val="376092"/>
                  </a:solidFill>
                </a:rPr>
                <a:t>revision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85526" y="1796534"/>
              <a:ext cx="90297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376092"/>
                  </a:solidFill>
                </a:rPr>
                <a:t>A model-based analysis of the vulnerability of carbon in the permafrost region between 1960 and 2009, </a:t>
              </a:r>
              <a:r>
                <a:rPr lang="en-US" sz="1200" b="1" dirty="0">
                  <a:solidFill>
                    <a:srgbClr val="376092"/>
                  </a:solidFill>
                </a:rPr>
                <a:t>McGuire et al.,  Global Biogeochemical Cycles, in </a:t>
              </a:r>
              <a:r>
                <a:rPr lang="en-US" sz="1200" b="1" dirty="0" smtClean="0">
                  <a:solidFill>
                    <a:srgbClr val="376092"/>
                  </a:solidFill>
                </a:rPr>
                <a:t>revision</a:t>
              </a:r>
              <a:endParaRPr lang="en-US" sz="1200" b="1" dirty="0">
                <a:solidFill>
                  <a:srgbClr val="376092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85526" y="2329934"/>
              <a:ext cx="880657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Deep Yedoma permafrost: A synthesis of depositional characteristics and carbon vulnerability, </a:t>
              </a:r>
              <a:r>
                <a:rPr lang="en-US" sz="1200" b="1" dirty="0">
                  <a:solidFill>
                    <a:schemeClr val="tx2"/>
                  </a:solidFill>
                </a:rPr>
                <a:t>Strauss et al., to be submitted to Scientific Advances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85526" y="533400"/>
              <a:ext cx="918285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tx2"/>
                  </a:solidFill>
                </a:rPr>
                <a:t>Climate-sensitive </a:t>
              </a:r>
              <a:r>
                <a:rPr lang="en-US" sz="1200" dirty="0">
                  <a:solidFill>
                    <a:schemeClr val="tx2"/>
                  </a:solidFill>
                </a:rPr>
                <a:t>northern lakes and ponds are critical components of methane release. </a:t>
              </a:r>
              <a:r>
                <a:rPr lang="en-US" sz="1200" b="1" dirty="0" smtClean="0">
                  <a:solidFill>
                    <a:schemeClr val="tx2"/>
                  </a:solidFill>
                </a:rPr>
                <a:t>Wik et al., 2016 Nature </a:t>
              </a:r>
              <a:r>
                <a:rPr lang="en-US" sz="1200" b="1" dirty="0" smtClean="0">
                  <a:solidFill>
                    <a:schemeClr val="tx2"/>
                  </a:solidFill>
                </a:rPr>
                <a:t>Geoscience</a:t>
              </a:r>
              <a:endParaRPr 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85526" y="838200"/>
              <a:ext cx="934357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tx2"/>
                  </a:solidFill>
                </a:rPr>
                <a:t>Changing </a:t>
              </a:r>
              <a:r>
                <a:rPr lang="en-US" sz="1200" dirty="0">
                  <a:solidFill>
                    <a:schemeClr val="tx2"/>
                  </a:solidFill>
                </a:rPr>
                <a:t>permafrost in a warming world and feedbacks to the Earth system. </a:t>
              </a:r>
              <a:r>
                <a:rPr lang="en-US" sz="1200" b="1" dirty="0">
                  <a:solidFill>
                    <a:schemeClr val="tx2"/>
                  </a:solidFill>
                </a:rPr>
                <a:t>Grosse G</a:t>
              </a:r>
              <a:r>
                <a:rPr lang="en-US" sz="1200" dirty="0">
                  <a:solidFill>
                    <a:schemeClr val="tx2"/>
                  </a:solidFill>
                </a:rPr>
                <a:t>  </a:t>
              </a:r>
              <a:r>
                <a:rPr lang="en-US" sz="1200" b="1" dirty="0" smtClean="0">
                  <a:solidFill>
                    <a:schemeClr val="tx2"/>
                  </a:solidFill>
                </a:rPr>
                <a:t>et al. 2016, ERL</a:t>
              </a:r>
              <a:endParaRPr lang="en-US" sz="12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053799" y="2679607"/>
            <a:ext cx="4589398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Science Advances 2016</a:t>
            </a:r>
            <a:endParaRPr lang="en-U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7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324" y="0"/>
            <a:ext cx="5335353" cy="685800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6880948" y="6488668"/>
            <a:ext cx="2339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Sch</a:t>
            </a:r>
            <a:r>
              <a:rPr lang="de-CH" dirty="0" smtClean="0">
                <a:solidFill>
                  <a:schemeClr val="bg1"/>
                </a:solidFill>
              </a:rPr>
              <a:t>ä</a:t>
            </a:r>
            <a:r>
              <a:rPr lang="en-US" dirty="0" smtClean="0">
                <a:solidFill>
                  <a:schemeClr val="bg1"/>
                </a:solidFill>
              </a:rPr>
              <a:t>del &amp; 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Schuur 2015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12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18" y="33866"/>
            <a:ext cx="91221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"/>
            <a:r>
              <a:rPr lang="en-US" sz="3200" b="1" dirty="0" smtClean="0">
                <a:latin typeface="Calbri"/>
                <a:cs typeface="Calbri"/>
              </a:rPr>
              <a:t>Permafrost Carbon Network AGU Events 2015</a:t>
            </a:r>
          </a:p>
          <a:p>
            <a:pPr fontAlgn="b"/>
            <a:endParaRPr lang="en-US" sz="3200" b="1" dirty="0">
              <a:latin typeface="Calbri"/>
              <a:cs typeface="Cal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32503"/>
            <a:ext cx="89916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Session: </a:t>
            </a:r>
            <a:r>
              <a:rPr lang="en-US" sz="2400" b="1" dirty="0" smtClean="0"/>
              <a:t>Vulnerability of Permafrost Carbon to Climate Change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Session Chairs: </a:t>
            </a:r>
            <a:r>
              <a:rPr lang="en-US" sz="2400" dirty="0" smtClean="0"/>
              <a:t>Christina </a:t>
            </a:r>
            <a:r>
              <a:rPr lang="en-US" sz="2400" dirty="0"/>
              <a:t>S</a:t>
            </a:r>
            <a:r>
              <a:rPr lang="de-CH" sz="2400" dirty="0" err="1"/>
              <a:t>chädel</a:t>
            </a:r>
            <a:r>
              <a:rPr lang="en-US" sz="2400" dirty="0"/>
              <a:t>, Ted Schuur, </a:t>
            </a:r>
            <a:r>
              <a:rPr lang="en-US" sz="2400" dirty="0" err="1"/>
              <a:t>Cristian</a:t>
            </a:r>
            <a:r>
              <a:rPr lang="en-US" sz="2400" dirty="0"/>
              <a:t> Estep </a:t>
            </a:r>
            <a:r>
              <a:rPr lang="en-US" sz="2400" dirty="0" err="1" smtClean="0"/>
              <a:t>Aragones</a:t>
            </a:r>
            <a:endParaRPr lang="en-US" sz="2400" dirty="0"/>
          </a:p>
          <a:p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3 oral sessions, 1 poster session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Special Session Thursday</a:t>
            </a:r>
            <a:r>
              <a:rPr lang="en-US" sz="2400" b="1" dirty="0"/>
              <a:t>: </a:t>
            </a:r>
            <a:r>
              <a:rPr lang="en-US" sz="2400" dirty="0" smtClean="0"/>
              <a:t>Panel Session </a:t>
            </a:r>
          </a:p>
          <a:p>
            <a:pPr marL="274320"/>
            <a:r>
              <a:rPr lang="en-US" sz="2400" dirty="0" smtClean="0"/>
              <a:t>Chip Miller, Vladimir </a:t>
            </a:r>
            <a:r>
              <a:rPr lang="en-US" sz="2400" dirty="0" err="1" smtClean="0"/>
              <a:t>Romanovsky</a:t>
            </a:r>
            <a:r>
              <a:rPr lang="en-US" sz="2400" dirty="0" smtClean="0"/>
              <a:t>, Ted Schuur, </a:t>
            </a:r>
            <a:r>
              <a:rPr lang="en-US" sz="2400" dirty="0"/>
              <a:t>Merritt </a:t>
            </a:r>
            <a:r>
              <a:rPr lang="en-US" sz="2400" dirty="0" err="1"/>
              <a:t>Turetsky</a:t>
            </a:r>
            <a:r>
              <a:rPr lang="en-US" sz="2400" dirty="0" smtClean="0"/>
              <a:t>, Stan </a:t>
            </a:r>
            <a:r>
              <a:rPr lang="en-US" sz="2400" dirty="0" err="1" smtClean="0"/>
              <a:t>Wullschleger</a:t>
            </a:r>
            <a:endParaRPr lang="en-US" sz="2400" dirty="0" smtClean="0"/>
          </a:p>
          <a:p>
            <a:pPr marL="274320"/>
            <a:endParaRPr lang="en-US" sz="2400" dirty="0" smtClean="0"/>
          </a:p>
          <a:p>
            <a:r>
              <a:rPr lang="en-US" sz="2400" b="1" dirty="0" smtClean="0">
                <a:solidFill>
                  <a:srgbClr val="C00000"/>
                </a:solidFill>
              </a:rPr>
              <a:t>Hosted Happy Hour: </a:t>
            </a:r>
            <a:r>
              <a:rPr lang="en-US" sz="2400" b="1" dirty="0" smtClean="0"/>
              <a:t>@ </a:t>
            </a:r>
            <a:r>
              <a:rPr lang="en-US" sz="2400" u="sng" dirty="0" err="1" smtClean="0"/>
              <a:t>Palio</a:t>
            </a:r>
            <a:r>
              <a:rPr lang="en-US" sz="2400" dirty="0" smtClean="0"/>
              <a:t>,</a:t>
            </a:r>
            <a:r>
              <a:rPr lang="en-US" sz="2400" dirty="0"/>
              <a:t> 640 Sacramento </a:t>
            </a:r>
            <a:r>
              <a:rPr lang="en-US" sz="2400" dirty="0" smtClean="0"/>
              <a:t>Street</a:t>
            </a:r>
            <a:endParaRPr lang="en-US" sz="2400" dirty="0"/>
          </a:p>
          <a:p>
            <a:r>
              <a:rPr lang="en-US" sz="2400" dirty="0" smtClean="0"/>
              <a:t>Permafrost Carbon Network + Bolin Centre for Climate Research</a:t>
            </a:r>
          </a:p>
          <a:p>
            <a:r>
              <a:rPr lang="en-US" sz="2400" dirty="0" smtClean="0"/>
              <a:t>Appetizers and drinks (first 50 on the house)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489960"/>
            <a:ext cx="3048000" cy="1105719"/>
          </a:xfrm>
          <a:prstGeom prst="rect">
            <a:avLst/>
          </a:prstGeom>
        </p:spPr>
      </p:pic>
      <p:pic>
        <p:nvPicPr>
          <p:cNvPr id="6" name="Picture 12" descr="http://www.permafrostcarbon.org/images/RCN%20logo%20thum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539511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permafrostcarbon.org/images/search_logo_circ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34000"/>
            <a:ext cx="1396343" cy="141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504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0" name="Picture 38" descr="http://www.permafrostcarbon.org/images/meetings/SF2015/2014-01-01%2000.00.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04589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http://www.permafrostcarbon.org/images/meetings/SF2015/2014-01-01%2000.00.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456" y="0"/>
            <a:ext cx="304589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6" name="Picture 44" descr="http://www.permafrostcarbon.org/images/meetings/SF2015/2014-01-01%2000.00.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69" y="0"/>
            <a:ext cx="304589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8" name="Picture 46" descr="http://www.permafrostcarbon.org/images/meetings/SF2015/2014-01-01%2001.52.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5999"/>
            <a:ext cx="304589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0" name="Picture 48" descr="http://www.permafrostcarbon.org/images/meetings/SF2015/2014-01-01%2004.03.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456" y="2285999"/>
            <a:ext cx="304588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2" name="Picture 50" descr="http://www.permafrostcarbon.org/images/meetings/SF2015/2014-01-01%2004.04.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69" y="2285999"/>
            <a:ext cx="304588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4" name="Picture 52" descr="http://www.permafrostcarbon.org/images/meetings/SF2015/2014-01-01%2004.04.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1999"/>
            <a:ext cx="304588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6" name="Picture 54" descr="http://www.permafrostcarbon.org/images/meetings/SF2015/2014-01-01%2005.21.2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456" y="4571998"/>
            <a:ext cx="304588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8" name="Picture 56" descr="http://www.permafrostcarbon.org/images/meetings/SF2015/2014-01-01%2005.22.0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69" y="4572000"/>
            <a:ext cx="304588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65117" y="4302976"/>
            <a:ext cx="4208524" cy="830997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120 Participants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3081" name="Picture 11" descr="http://www.permafrostcarbon.org/images/meetings/SF2015/2014-01-01%2000.00.30_thumb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10" descr="http://www.permafrostcarbon.org/images/meetings/SF2015/2014-01-01%2000.00.53_thumb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9" descr="http://www.permafrostcarbon.org/images/meetings/SF2015/2014-01-01%2000.00.58_thumb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8" descr="http://www.permafrostcarbon.org/images/meetings/SF2015/2014-01-01%2001.52.50_thumb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7" descr="http://www.permafrostcarbon.org/images/meetings/SF2015/2014-01-01%2004.03.52_thumb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6" descr="http://www.permafrostcarbon.org/images/meetings/SF2015/2014-01-01%2004.04.00_thumb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www.permafrostcarbon.org/images/meetings/SF2015/2014-01-01%2004.04.12_thumb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4" descr="http://www.permafrostcarbon.org/images/meetings/SF2015/2014-01-01%2005.21.27_thumb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2" descr="http://www.permafrostcarbon.org/images/meetings/SF2015/2014-01-01%2005.22.00_thumb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18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095" y="1105555"/>
            <a:ext cx="91440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 smtClean="0">
                <a:ea typeface="Times New Roman" panose="02020603050405020304" pitchFamily="18" charset="0"/>
              </a:rPr>
              <a:t>Reconciling </a:t>
            </a:r>
            <a:r>
              <a:rPr lang="en-US" b="1" dirty="0">
                <a:ea typeface="Times New Roman" panose="02020603050405020304" pitchFamily="18" charset="0"/>
              </a:rPr>
              <a:t>p</a:t>
            </a:r>
            <a:r>
              <a:rPr lang="en-US" b="1" dirty="0" smtClean="0">
                <a:ea typeface="Times New Roman" panose="02020603050405020304" pitchFamily="18" charset="0"/>
              </a:rPr>
              <a:t>ermafrost </a:t>
            </a:r>
            <a:r>
              <a:rPr lang="en-US" b="1" dirty="0">
                <a:ea typeface="Times New Roman" panose="02020603050405020304" pitchFamily="18" charset="0"/>
              </a:rPr>
              <a:t>r</a:t>
            </a:r>
            <a:r>
              <a:rPr lang="en-US" b="1" dirty="0" smtClean="0">
                <a:ea typeface="Times New Roman" panose="02020603050405020304" pitchFamily="18" charset="0"/>
              </a:rPr>
              <a:t>egion </a:t>
            </a:r>
            <a:r>
              <a:rPr lang="en-US" b="1" dirty="0">
                <a:ea typeface="Times New Roman" panose="02020603050405020304" pitchFamily="18" charset="0"/>
              </a:rPr>
              <a:t>m</a:t>
            </a:r>
            <a:r>
              <a:rPr lang="en-US" b="1" dirty="0" smtClean="0">
                <a:ea typeface="Times New Roman" panose="02020603050405020304" pitchFamily="18" charset="0"/>
              </a:rPr>
              <a:t>ethane </a:t>
            </a:r>
            <a:r>
              <a:rPr lang="en-US" b="1" dirty="0">
                <a:ea typeface="Times New Roman" panose="02020603050405020304" pitchFamily="18" charset="0"/>
              </a:rPr>
              <a:t>b</a:t>
            </a:r>
            <a:r>
              <a:rPr lang="en-US" b="1" dirty="0" smtClean="0">
                <a:ea typeface="Times New Roman" panose="02020603050405020304" pitchFamily="18" charset="0"/>
              </a:rPr>
              <a:t>udgets</a:t>
            </a:r>
            <a:r>
              <a:rPr lang="en-US" dirty="0">
                <a:ea typeface="Times New Roman" panose="02020603050405020304" pitchFamily="18" charset="0"/>
              </a:rPr>
              <a:t>: </a:t>
            </a:r>
            <a:r>
              <a:rPr lang="en-US" dirty="0" smtClean="0">
                <a:ea typeface="Times New Roman" panose="02020603050405020304" pitchFamily="18" charset="0"/>
              </a:rPr>
              <a:t>a) onshore; b) coastal; c) atmospheric</a:t>
            </a:r>
          </a:p>
          <a:p>
            <a:pPr marL="457200" marR="0" lvl="0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a typeface="Times New Roman" panose="02020603050405020304" pitchFamily="18" charset="0"/>
              </a:rPr>
              <a:t>Lead</a:t>
            </a:r>
            <a:r>
              <a:rPr lang="en-US" i="1" dirty="0">
                <a:ea typeface="Times New Roman" panose="02020603050405020304" pitchFamily="18" charset="0"/>
              </a:rPr>
              <a:t>: Dave McGuire, Jennifer Frederick, Robie McDonald</a:t>
            </a:r>
            <a:endParaRPr lang="en-US" sz="2000" dirty="0">
              <a:ea typeface="Calibri" panose="020F0502020204030204" pitchFamily="34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Times New Roman" panose="02020603050405020304" pitchFamily="18" charset="0"/>
              </a:rPr>
              <a:t> </a:t>
            </a:r>
            <a:endParaRPr lang="en-US" sz="2000" dirty="0">
              <a:ea typeface="Calibri" panose="020F0502020204030204" pitchFamily="34" charset="0"/>
            </a:endParaRPr>
          </a:p>
          <a:p>
            <a:pPr marL="4572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a typeface="Calibri" panose="020F0502020204030204" pitchFamily="34" charset="0"/>
                <a:cs typeface="Helvetica" panose="020B0604020202020204" pitchFamily="34" charset="0"/>
              </a:rPr>
              <a:t>Quantifying relationships between vegetation structure and permafrost thermal dynamics</a:t>
            </a:r>
            <a:endParaRPr lang="en-US" sz="2000" dirty="0">
              <a:ea typeface="Calibri" panose="020F0502020204030204" pitchFamily="34" charset="0"/>
            </a:endParaRPr>
          </a:p>
          <a:p>
            <a:pPr marL="457200" marR="0" indent="-27432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</a:rPr>
              <a:t>	</a:t>
            </a:r>
            <a:r>
              <a:rPr lang="en-US" i="1" dirty="0">
                <a:ea typeface="Times New Roman" panose="02020603050405020304" pitchFamily="18" charset="0"/>
              </a:rPr>
              <a:t>Lead: Mike Loranty, Heather </a:t>
            </a:r>
            <a:r>
              <a:rPr lang="en-US" i="1" dirty="0" err="1">
                <a:ea typeface="Times New Roman" panose="02020603050405020304" pitchFamily="18" charset="0"/>
              </a:rPr>
              <a:t>Kropp</a:t>
            </a:r>
            <a:r>
              <a:rPr lang="en-US" i="1" dirty="0">
                <a:ea typeface="Times New Roman" panose="02020603050405020304" pitchFamily="18" charset="0"/>
              </a:rPr>
              <a:t>, Sue Natali</a:t>
            </a:r>
            <a:endParaRPr lang="en-US" sz="2000" dirty="0">
              <a:ea typeface="Calibri" panose="020F0502020204030204" pitchFamily="34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Times New Roman" panose="02020603050405020304" pitchFamily="18" charset="0"/>
              </a:rPr>
              <a:t> </a:t>
            </a:r>
            <a:endParaRPr lang="en-US" sz="2000" dirty="0">
              <a:ea typeface="Calibri" panose="020F0502020204030204" pitchFamily="34" charset="0"/>
            </a:endParaRPr>
          </a:p>
          <a:p>
            <a:pPr marL="4572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a typeface="Times New Roman" panose="02020603050405020304" pitchFamily="18" charset="0"/>
              </a:rPr>
              <a:t>Where and when will the Arctic become wetter or drier?</a:t>
            </a:r>
            <a:endParaRPr lang="en-US" sz="2000" dirty="0">
              <a:ea typeface="Calibri" panose="020F0502020204030204" pitchFamily="34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a typeface="Times New Roman" panose="02020603050405020304" pitchFamily="18" charset="0"/>
              </a:rPr>
              <a:t>Lead</a:t>
            </a:r>
            <a:r>
              <a:rPr lang="en-US" i="1" dirty="0">
                <a:ea typeface="Times New Roman" panose="02020603050405020304" pitchFamily="18" charset="0"/>
              </a:rPr>
              <a:t>: Christian Andresen, Cathy Wilson</a:t>
            </a:r>
            <a:endParaRPr lang="en-US" sz="2000" i="1" dirty="0">
              <a:ea typeface="Calibri" panose="020F0502020204030204" pitchFamily="34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Times New Roman" panose="02020603050405020304" pitchFamily="18" charset="0"/>
              </a:rPr>
              <a:t> </a:t>
            </a:r>
            <a:endParaRPr lang="en-US" sz="2000" dirty="0">
              <a:ea typeface="Calibri" panose="020F0502020204030204" pitchFamily="34" charset="0"/>
            </a:endParaRPr>
          </a:p>
          <a:p>
            <a:pPr marL="4572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a typeface="Times New Roman" panose="02020603050405020304" pitchFamily="18" charset="0"/>
              </a:rPr>
              <a:t>Carbon emissions from the Arctic during the non-growing season</a:t>
            </a:r>
            <a:endParaRPr lang="en-US" sz="2000" dirty="0">
              <a:ea typeface="Calibri" panose="020F0502020204030204" pitchFamily="34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a typeface="Times New Roman" panose="02020603050405020304" pitchFamily="18" charset="0"/>
              </a:rPr>
              <a:t>Lead</a:t>
            </a:r>
            <a:r>
              <a:rPr lang="en-US" i="1" dirty="0">
                <a:ea typeface="Times New Roman" panose="02020603050405020304" pitchFamily="18" charset="0"/>
              </a:rPr>
              <a:t>: Sue Natali</a:t>
            </a:r>
            <a:endParaRPr lang="en-US" sz="2000" dirty="0">
              <a:ea typeface="Calibri" panose="020F0502020204030204" pitchFamily="34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Times New Roman" panose="02020603050405020304" pitchFamily="18" charset="0"/>
              </a:rPr>
              <a:t> </a:t>
            </a:r>
            <a:endParaRPr lang="en-US" sz="2000" dirty="0">
              <a:ea typeface="Calibri" panose="020F0502020204030204" pitchFamily="34" charset="0"/>
            </a:endParaRPr>
          </a:p>
          <a:p>
            <a:pPr marL="4572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a typeface="Times New Roman" panose="02020603050405020304" pitchFamily="18" charset="0"/>
              </a:rPr>
              <a:t>Strategizing a comprehensive laboratory protocol to determine the decomposability of soil organic matter in permafrost</a:t>
            </a:r>
            <a:endParaRPr lang="en-US" sz="2000" dirty="0">
              <a:ea typeface="Calibri" panose="020F0502020204030204" pitchFamily="34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a typeface="Times New Roman" panose="02020603050405020304" pitchFamily="18" charset="0"/>
              </a:rPr>
              <a:t>Lead</a:t>
            </a:r>
            <a:r>
              <a:rPr lang="en-US" i="1" dirty="0">
                <a:ea typeface="Times New Roman" panose="02020603050405020304" pitchFamily="18" charset="0"/>
              </a:rPr>
              <a:t>: Christina </a:t>
            </a:r>
            <a:r>
              <a:rPr lang="en-US" i="1" dirty="0" smtClean="0">
                <a:ea typeface="Times New Roman" panose="02020603050405020304" pitchFamily="18" charset="0"/>
              </a:rPr>
              <a:t>Schädel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endParaRPr lang="en-US" sz="2000" i="1" dirty="0">
              <a:effectLst/>
              <a:ea typeface="Calibri" panose="020F0502020204030204" pitchFamily="34" charset="0"/>
            </a:endParaRP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b="1" dirty="0"/>
              <a:t>Dissolved organic matter composition in waters draining permafrost landscapes</a:t>
            </a:r>
            <a:endParaRPr lang="en-US" dirty="0"/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Calibri" panose="020F0502020204030204" pitchFamily="34" charset="0"/>
              </a:rPr>
              <a:t>Lead: Jon O’Donnell</a:t>
            </a:r>
            <a:endParaRPr lang="en-US" i="1" dirty="0">
              <a:effectLst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76200"/>
            <a:ext cx="72455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Calibri" panose="020F0502020204030204" pitchFamily="34" charset="0"/>
                <a:ea typeface="Times New Roman" panose="02020603050405020304" pitchFamily="18" charset="0"/>
              </a:rPr>
              <a:t>New syntheses in </a:t>
            </a:r>
            <a:r>
              <a:rPr lang="en-US" sz="4800" b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progress: 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223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6202</TotalTime>
  <Words>1961</Words>
  <Application>Microsoft Macintosh PowerPoint</Application>
  <PresentationFormat>On-screen Show (4:3)</PresentationFormat>
  <Paragraphs>306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SEARCH (Study of Environmental Arctic Change)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UF Department of Biology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Schaedel,Christina</dc:creator>
  <cp:lastModifiedBy>Ted Schuur</cp:lastModifiedBy>
  <cp:revision>299</cp:revision>
  <dcterms:created xsi:type="dcterms:W3CDTF">2013-11-26T20:12:05Z</dcterms:created>
  <dcterms:modified xsi:type="dcterms:W3CDTF">2016-05-25T02:43:16Z</dcterms:modified>
</cp:coreProperties>
</file>